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58" r:id="rId3"/>
    <p:sldId id="276" r:id="rId4"/>
    <p:sldId id="275" r:id="rId5"/>
    <p:sldId id="259" r:id="rId6"/>
    <p:sldId id="260" r:id="rId7"/>
    <p:sldId id="262" r:id="rId8"/>
    <p:sldId id="264" r:id="rId9"/>
    <p:sldId id="265" r:id="rId10"/>
    <p:sldId id="263" r:id="rId11"/>
    <p:sldId id="261" r:id="rId12"/>
    <p:sldId id="277" r:id="rId13"/>
    <p:sldId id="279" r:id="rId14"/>
    <p:sldId id="278" r:id="rId15"/>
    <p:sldId id="266" r:id="rId16"/>
    <p:sldId id="267" r:id="rId17"/>
    <p:sldId id="268" r:id="rId18"/>
    <p:sldId id="271" r:id="rId19"/>
    <p:sldId id="270" r:id="rId20"/>
    <p:sldId id="272" r:id="rId21"/>
    <p:sldId id="274" r:id="rId22"/>
    <p:sldId id="273" r:id="rId23"/>
    <p:sldId id="280" r:id="rId24"/>
    <p:sldId id="281" r:id="rId25"/>
    <p:sldId id="282" r:id="rId26"/>
    <p:sldId id="283" r:id="rId27"/>
    <p:sldId id="284" r:id="rId28"/>
    <p:sldId id="286" r:id="rId29"/>
    <p:sldId id="288" r:id="rId30"/>
    <p:sldId id="289"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A5A5A5"/>
    <a:srgbClr val="8AA2C7"/>
    <a:srgbClr val="6767F9"/>
    <a:srgbClr val="DBD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15" autoAdjust="0"/>
    <p:restoredTop sz="94660"/>
  </p:normalViewPr>
  <p:slideViewPr>
    <p:cSldViewPr snapToGrid="0">
      <p:cViewPr varScale="1">
        <p:scale>
          <a:sx n="88" d="100"/>
          <a:sy n="88" d="100"/>
        </p:scale>
        <p:origin x="10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6EFDBD-A53F-4C9F-B49C-C1702484457C}"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IN"/>
        </a:p>
      </dgm:t>
    </dgm:pt>
    <dgm:pt modelId="{6CCDD5E3-F504-47C5-8EED-1563B03E5995}">
      <dgm:prSet phldrT="[Text]"/>
      <dgm:spPr/>
      <dgm:t>
        <a:bodyPr/>
        <a:lstStyle/>
        <a:p>
          <a:r>
            <a:rPr lang="en-US" dirty="0"/>
            <a:t>Feature Extraction</a:t>
          </a:r>
          <a:endParaRPr lang="en-IN" dirty="0"/>
        </a:p>
      </dgm:t>
    </dgm:pt>
    <dgm:pt modelId="{52368BF2-B79E-429E-96A9-46BF2784DF5F}" type="parTrans" cxnId="{45C929F3-2BA0-4A71-942D-C746467A3CBD}">
      <dgm:prSet/>
      <dgm:spPr/>
      <dgm:t>
        <a:bodyPr/>
        <a:lstStyle/>
        <a:p>
          <a:endParaRPr lang="en-IN"/>
        </a:p>
      </dgm:t>
    </dgm:pt>
    <dgm:pt modelId="{76330E0D-85A4-49AC-B662-3B21BF4F19F5}" type="sibTrans" cxnId="{45C929F3-2BA0-4A71-942D-C746467A3CBD}">
      <dgm:prSet/>
      <dgm:spPr/>
      <dgm:t>
        <a:bodyPr/>
        <a:lstStyle/>
        <a:p>
          <a:endParaRPr lang="en-IN"/>
        </a:p>
      </dgm:t>
    </dgm:pt>
    <dgm:pt modelId="{27BDA1BA-26A9-4D8B-A1D6-F03EE254F338}">
      <dgm:prSet phldrT="[Text]"/>
      <dgm:spPr/>
      <dgm:t>
        <a:bodyPr/>
        <a:lstStyle/>
        <a:p>
          <a:r>
            <a:rPr lang="en-US" dirty="0"/>
            <a:t>Feature</a:t>
          </a:r>
        </a:p>
        <a:p>
          <a:r>
            <a:rPr lang="en-US" dirty="0"/>
            <a:t>Selection</a:t>
          </a:r>
          <a:endParaRPr lang="en-IN" dirty="0"/>
        </a:p>
      </dgm:t>
    </dgm:pt>
    <dgm:pt modelId="{5610591B-39C1-4C29-985A-D5F43D9242D2}" type="parTrans" cxnId="{6D6F337D-3A90-433B-849F-31A699B866A3}">
      <dgm:prSet/>
      <dgm:spPr/>
      <dgm:t>
        <a:bodyPr/>
        <a:lstStyle/>
        <a:p>
          <a:endParaRPr lang="en-IN"/>
        </a:p>
      </dgm:t>
    </dgm:pt>
    <dgm:pt modelId="{4B00D3B4-1572-488F-9886-D2E04310686E}" type="sibTrans" cxnId="{6D6F337D-3A90-433B-849F-31A699B866A3}">
      <dgm:prSet/>
      <dgm:spPr/>
      <dgm:t>
        <a:bodyPr/>
        <a:lstStyle/>
        <a:p>
          <a:endParaRPr lang="en-IN"/>
        </a:p>
      </dgm:t>
    </dgm:pt>
    <dgm:pt modelId="{BC3C23E6-7D96-4D36-963F-4CF3843E9AE3}">
      <dgm:prSet phldrT="[Text]"/>
      <dgm:spPr/>
      <dgm:t>
        <a:bodyPr/>
        <a:lstStyle/>
        <a:p>
          <a:r>
            <a:rPr lang="en-US" dirty="0"/>
            <a:t>Component / Factor based</a:t>
          </a:r>
          <a:endParaRPr lang="en-IN" dirty="0"/>
        </a:p>
      </dgm:t>
    </dgm:pt>
    <dgm:pt modelId="{45719F8F-8C47-4319-8BFF-D2E8621500E2}" type="parTrans" cxnId="{527CBA3C-FBFE-430A-9512-2AD77932F606}">
      <dgm:prSet/>
      <dgm:spPr/>
      <dgm:t>
        <a:bodyPr/>
        <a:lstStyle/>
        <a:p>
          <a:endParaRPr lang="en-IN"/>
        </a:p>
      </dgm:t>
    </dgm:pt>
    <dgm:pt modelId="{360B75E2-7669-41F9-8D06-0B6ABA5485B6}" type="sibTrans" cxnId="{527CBA3C-FBFE-430A-9512-2AD77932F606}">
      <dgm:prSet/>
      <dgm:spPr/>
      <dgm:t>
        <a:bodyPr/>
        <a:lstStyle/>
        <a:p>
          <a:endParaRPr lang="en-IN"/>
        </a:p>
      </dgm:t>
    </dgm:pt>
    <dgm:pt modelId="{12094D44-9593-4301-8CBF-5BC962C56F0C}">
      <dgm:prSet phldrT="[Text]"/>
      <dgm:spPr/>
      <dgm:t>
        <a:bodyPr/>
        <a:lstStyle/>
        <a:p>
          <a:r>
            <a:rPr lang="en-US" dirty="0"/>
            <a:t>PCA | SVD…</a:t>
          </a:r>
          <a:endParaRPr lang="en-IN" dirty="0"/>
        </a:p>
      </dgm:t>
    </dgm:pt>
    <dgm:pt modelId="{4BA18798-9DC6-4B80-9309-8B7509AC679A}" type="parTrans" cxnId="{C71AEC4A-C560-47D5-8789-2DE2C845B260}">
      <dgm:prSet/>
      <dgm:spPr/>
      <dgm:t>
        <a:bodyPr/>
        <a:lstStyle/>
        <a:p>
          <a:endParaRPr lang="en-IN"/>
        </a:p>
      </dgm:t>
    </dgm:pt>
    <dgm:pt modelId="{F5A3C237-8910-49D1-9B02-4D31A7DC7F71}" type="sibTrans" cxnId="{C71AEC4A-C560-47D5-8789-2DE2C845B260}">
      <dgm:prSet/>
      <dgm:spPr/>
      <dgm:t>
        <a:bodyPr/>
        <a:lstStyle/>
        <a:p>
          <a:endParaRPr lang="en-IN"/>
        </a:p>
      </dgm:t>
    </dgm:pt>
    <dgm:pt modelId="{C84738FE-8CAC-4106-8B6B-43AAA11AF944}">
      <dgm:prSet phldrT="[Text]"/>
      <dgm:spPr/>
      <dgm:t>
        <a:bodyPr/>
        <a:lstStyle/>
        <a:p>
          <a:r>
            <a:rPr lang="en-US"/>
            <a:t>Projection Based</a:t>
          </a:r>
          <a:endParaRPr lang="en-IN" dirty="0"/>
        </a:p>
      </dgm:t>
    </dgm:pt>
    <dgm:pt modelId="{9C573A16-CECD-48DC-ABA2-E40B4765DCA0}" type="parTrans" cxnId="{1A76D5E8-B765-487A-820C-6DDF3EFAEBB9}">
      <dgm:prSet/>
      <dgm:spPr/>
      <dgm:t>
        <a:bodyPr/>
        <a:lstStyle/>
        <a:p>
          <a:endParaRPr lang="en-IN"/>
        </a:p>
      </dgm:t>
    </dgm:pt>
    <dgm:pt modelId="{ADFC2303-61B2-40DE-B856-DCF516A391D7}" type="sibTrans" cxnId="{1A76D5E8-B765-487A-820C-6DDF3EFAEBB9}">
      <dgm:prSet/>
      <dgm:spPr/>
      <dgm:t>
        <a:bodyPr/>
        <a:lstStyle/>
        <a:p>
          <a:endParaRPr lang="en-IN"/>
        </a:p>
      </dgm:t>
    </dgm:pt>
    <dgm:pt modelId="{6A45CE32-1AC6-4C0A-A146-20BDCD9BDC79}">
      <dgm:prSet phldrT="[Text]"/>
      <dgm:spPr/>
      <dgm:t>
        <a:bodyPr/>
        <a:lstStyle/>
        <a:p>
          <a:r>
            <a:rPr lang="en-US" dirty="0"/>
            <a:t>t-SNE | UMAP | MDS…</a:t>
          </a:r>
          <a:endParaRPr lang="en-IN" dirty="0"/>
        </a:p>
      </dgm:t>
    </dgm:pt>
    <dgm:pt modelId="{99C4B544-940F-4346-935F-49FA72454DEE}" type="parTrans" cxnId="{4EE48ABA-EABA-4947-95A9-9562BC6BE570}">
      <dgm:prSet/>
      <dgm:spPr/>
      <dgm:t>
        <a:bodyPr/>
        <a:lstStyle/>
        <a:p>
          <a:endParaRPr lang="en-IN"/>
        </a:p>
      </dgm:t>
    </dgm:pt>
    <dgm:pt modelId="{DE947EBF-B728-4FC5-979E-FA58ACB6B2B9}" type="sibTrans" cxnId="{4EE48ABA-EABA-4947-95A9-9562BC6BE570}">
      <dgm:prSet/>
      <dgm:spPr/>
      <dgm:t>
        <a:bodyPr/>
        <a:lstStyle/>
        <a:p>
          <a:endParaRPr lang="en-IN"/>
        </a:p>
      </dgm:t>
    </dgm:pt>
    <dgm:pt modelId="{62F4C4D1-44C1-45EF-A1B0-69238C05AB8D}">
      <dgm:prSet phldrT="[Text]"/>
      <dgm:spPr/>
      <dgm:t>
        <a:bodyPr/>
        <a:lstStyle/>
        <a:p>
          <a:r>
            <a:rPr lang="en-US" dirty="0"/>
            <a:t>Dimensionality Reduction (Feature Treatment)</a:t>
          </a:r>
          <a:endParaRPr lang="en-IN" dirty="0"/>
        </a:p>
      </dgm:t>
    </dgm:pt>
    <dgm:pt modelId="{8628B28F-88B2-49C6-B09D-D7F8BB93FA12}" type="sibTrans" cxnId="{ED2AB234-C9EB-4AA5-9067-C35CC73C5BA0}">
      <dgm:prSet/>
      <dgm:spPr/>
      <dgm:t>
        <a:bodyPr/>
        <a:lstStyle/>
        <a:p>
          <a:endParaRPr lang="en-IN"/>
        </a:p>
      </dgm:t>
    </dgm:pt>
    <dgm:pt modelId="{40CE2578-D118-4072-8283-0FA6FB2FD126}" type="parTrans" cxnId="{ED2AB234-C9EB-4AA5-9067-C35CC73C5BA0}">
      <dgm:prSet/>
      <dgm:spPr/>
      <dgm:t>
        <a:bodyPr/>
        <a:lstStyle/>
        <a:p>
          <a:endParaRPr lang="en-IN"/>
        </a:p>
      </dgm:t>
    </dgm:pt>
    <dgm:pt modelId="{04A1D6B4-48D0-4FBD-9960-05101A12D068}">
      <dgm:prSet phldrT="[Text]"/>
      <dgm:spPr/>
      <dgm:t>
        <a:bodyPr/>
        <a:lstStyle/>
        <a:p>
          <a:r>
            <a:rPr lang="en-US" dirty="0"/>
            <a:t>Feature Elimination</a:t>
          </a:r>
          <a:endParaRPr lang="en-IN" dirty="0"/>
        </a:p>
      </dgm:t>
    </dgm:pt>
    <dgm:pt modelId="{6EB14455-BF32-4FA9-A8F9-8BB4DA4B391A}" type="parTrans" cxnId="{2070E6C1-D64D-403A-B7F2-FCACAD7C526B}">
      <dgm:prSet/>
      <dgm:spPr/>
      <dgm:t>
        <a:bodyPr/>
        <a:lstStyle/>
        <a:p>
          <a:endParaRPr lang="en-IN"/>
        </a:p>
      </dgm:t>
    </dgm:pt>
    <dgm:pt modelId="{CDAFC7EC-2C77-444D-8C48-95E015010057}" type="sibTrans" cxnId="{2070E6C1-D64D-403A-B7F2-FCACAD7C526B}">
      <dgm:prSet/>
      <dgm:spPr/>
      <dgm:t>
        <a:bodyPr/>
        <a:lstStyle/>
        <a:p>
          <a:endParaRPr lang="en-IN"/>
        </a:p>
      </dgm:t>
    </dgm:pt>
    <dgm:pt modelId="{5171E069-1FC9-4E13-857B-AF3C03597F88}">
      <dgm:prSet phldrT="[Text]"/>
      <dgm:spPr/>
      <dgm:t>
        <a:bodyPr/>
        <a:lstStyle/>
        <a:p>
          <a:r>
            <a:rPr lang="en-US" dirty="0"/>
            <a:t>Recursive Feature Elimination |  Filters</a:t>
          </a:r>
          <a:endParaRPr lang="en-IN" dirty="0"/>
        </a:p>
      </dgm:t>
    </dgm:pt>
    <dgm:pt modelId="{995DB688-836E-47AB-8637-117BFD066F1C}" type="parTrans" cxnId="{7FC194D3-3138-4EE6-8E90-92D2BCF53FE7}">
      <dgm:prSet/>
      <dgm:spPr/>
      <dgm:t>
        <a:bodyPr/>
        <a:lstStyle/>
        <a:p>
          <a:endParaRPr lang="en-IN"/>
        </a:p>
      </dgm:t>
    </dgm:pt>
    <dgm:pt modelId="{1962110A-718E-4E22-B85C-2FD24294B5F7}" type="sibTrans" cxnId="{7FC194D3-3138-4EE6-8E90-92D2BCF53FE7}">
      <dgm:prSet/>
      <dgm:spPr/>
      <dgm:t>
        <a:bodyPr/>
        <a:lstStyle/>
        <a:p>
          <a:endParaRPr lang="en-IN"/>
        </a:p>
      </dgm:t>
    </dgm:pt>
    <dgm:pt modelId="{7304E654-5F5F-421C-9D8D-FBD49AC43921}">
      <dgm:prSet phldrT="[Text]"/>
      <dgm:spPr/>
      <dgm:t>
        <a:bodyPr/>
        <a:lstStyle/>
        <a:p>
          <a:r>
            <a:rPr lang="en-US" dirty="0"/>
            <a:t>Supervised</a:t>
          </a:r>
          <a:endParaRPr lang="en-IN" dirty="0"/>
        </a:p>
      </dgm:t>
    </dgm:pt>
    <dgm:pt modelId="{6C5334EA-AA2F-4087-A998-1827BE258ADB}" type="parTrans" cxnId="{B684662C-63FE-4437-B4FF-7F9E59A601F7}">
      <dgm:prSet/>
      <dgm:spPr/>
      <dgm:t>
        <a:bodyPr/>
        <a:lstStyle/>
        <a:p>
          <a:endParaRPr lang="en-IN"/>
        </a:p>
      </dgm:t>
    </dgm:pt>
    <dgm:pt modelId="{4F01E02D-9709-47F2-855E-A61059A50BC5}" type="sibTrans" cxnId="{B684662C-63FE-4437-B4FF-7F9E59A601F7}">
      <dgm:prSet/>
      <dgm:spPr/>
      <dgm:t>
        <a:bodyPr/>
        <a:lstStyle/>
        <a:p>
          <a:endParaRPr lang="en-IN"/>
        </a:p>
      </dgm:t>
    </dgm:pt>
    <dgm:pt modelId="{760DE4AC-1577-497C-B5C6-59B457E5992C}">
      <dgm:prSet phldrT="[Text]"/>
      <dgm:spPr/>
      <dgm:t>
        <a:bodyPr/>
        <a:lstStyle/>
        <a:p>
          <a:r>
            <a:rPr lang="en-US" dirty="0"/>
            <a:t>Unsupervised</a:t>
          </a:r>
          <a:endParaRPr lang="en-IN" dirty="0"/>
        </a:p>
      </dgm:t>
    </dgm:pt>
    <dgm:pt modelId="{A8BD8810-04D2-4DF6-8B03-3BDF0255001F}" type="parTrans" cxnId="{B93B432E-C9D5-4DFB-8AF1-5E888344F6B2}">
      <dgm:prSet/>
      <dgm:spPr/>
      <dgm:t>
        <a:bodyPr/>
        <a:lstStyle/>
        <a:p>
          <a:endParaRPr lang="en-IN"/>
        </a:p>
      </dgm:t>
    </dgm:pt>
    <dgm:pt modelId="{E2D326C9-7866-4DB3-B330-3BFD43517995}" type="sibTrans" cxnId="{B93B432E-C9D5-4DFB-8AF1-5E888344F6B2}">
      <dgm:prSet/>
      <dgm:spPr/>
      <dgm:t>
        <a:bodyPr/>
        <a:lstStyle/>
        <a:p>
          <a:endParaRPr lang="en-IN"/>
        </a:p>
      </dgm:t>
    </dgm:pt>
    <dgm:pt modelId="{EA54BA61-F0DD-4A90-867E-E8259D3B5A81}">
      <dgm:prSet phldrT="[Text]"/>
      <dgm:spPr/>
      <dgm:t>
        <a:bodyPr/>
        <a:lstStyle/>
        <a:p>
          <a:r>
            <a:rPr lang="en-US" dirty="0"/>
            <a:t>LDA</a:t>
          </a:r>
          <a:endParaRPr lang="en-IN" dirty="0"/>
        </a:p>
      </dgm:t>
    </dgm:pt>
    <dgm:pt modelId="{AFFFE156-158D-4B14-947E-AF44E03CE4EF}" type="parTrans" cxnId="{ACFF89D7-9859-4167-944C-AF5B0BE6DB57}">
      <dgm:prSet/>
      <dgm:spPr/>
      <dgm:t>
        <a:bodyPr/>
        <a:lstStyle/>
        <a:p>
          <a:endParaRPr lang="en-IN"/>
        </a:p>
      </dgm:t>
    </dgm:pt>
    <dgm:pt modelId="{EB827FE6-3ED0-453F-8154-A2B6DCCDCE7A}" type="sibTrans" cxnId="{ACFF89D7-9859-4167-944C-AF5B0BE6DB57}">
      <dgm:prSet/>
      <dgm:spPr/>
      <dgm:t>
        <a:bodyPr/>
        <a:lstStyle/>
        <a:p>
          <a:endParaRPr lang="en-IN"/>
        </a:p>
      </dgm:t>
    </dgm:pt>
    <dgm:pt modelId="{50ED58E6-8972-4376-A23E-CEDA378C75C7}" type="pres">
      <dgm:prSet presAssocID="{5F6EFDBD-A53F-4C9F-B49C-C1702484457C}" presName="diagram" presStyleCnt="0">
        <dgm:presLayoutVars>
          <dgm:chPref val="1"/>
          <dgm:dir/>
          <dgm:animOne val="branch"/>
          <dgm:animLvl val="lvl"/>
          <dgm:resizeHandles val="exact"/>
        </dgm:presLayoutVars>
      </dgm:prSet>
      <dgm:spPr/>
      <dgm:t>
        <a:bodyPr/>
        <a:lstStyle/>
        <a:p>
          <a:endParaRPr lang="en-IN"/>
        </a:p>
      </dgm:t>
    </dgm:pt>
    <dgm:pt modelId="{775AF550-3CC2-49C6-A433-A0221537E7CD}" type="pres">
      <dgm:prSet presAssocID="{62F4C4D1-44C1-45EF-A1B0-69238C05AB8D}" presName="root1" presStyleCnt="0"/>
      <dgm:spPr/>
    </dgm:pt>
    <dgm:pt modelId="{5C38C0E3-C0D2-400E-B754-EBDA96C61E73}" type="pres">
      <dgm:prSet presAssocID="{62F4C4D1-44C1-45EF-A1B0-69238C05AB8D}" presName="LevelOneTextNode" presStyleLbl="node0" presStyleIdx="0" presStyleCnt="1">
        <dgm:presLayoutVars>
          <dgm:chPref val="3"/>
        </dgm:presLayoutVars>
      </dgm:prSet>
      <dgm:spPr/>
      <dgm:t>
        <a:bodyPr/>
        <a:lstStyle/>
        <a:p>
          <a:endParaRPr lang="en-IN"/>
        </a:p>
      </dgm:t>
    </dgm:pt>
    <dgm:pt modelId="{C1C1B6E9-2742-4566-9633-4EBF923D9DD4}" type="pres">
      <dgm:prSet presAssocID="{62F4C4D1-44C1-45EF-A1B0-69238C05AB8D}" presName="level2hierChild" presStyleCnt="0"/>
      <dgm:spPr/>
    </dgm:pt>
    <dgm:pt modelId="{F4D853AF-A60F-4EF3-81BB-E78A653DBF55}" type="pres">
      <dgm:prSet presAssocID="{52368BF2-B79E-429E-96A9-46BF2784DF5F}" presName="conn2-1" presStyleLbl="parChTrans1D2" presStyleIdx="0" presStyleCnt="2"/>
      <dgm:spPr/>
      <dgm:t>
        <a:bodyPr/>
        <a:lstStyle/>
        <a:p>
          <a:endParaRPr lang="en-IN"/>
        </a:p>
      </dgm:t>
    </dgm:pt>
    <dgm:pt modelId="{385C38FE-DAED-4B9E-BA77-410CF336ADEE}" type="pres">
      <dgm:prSet presAssocID="{52368BF2-B79E-429E-96A9-46BF2784DF5F}" presName="connTx" presStyleLbl="parChTrans1D2" presStyleIdx="0" presStyleCnt="2"/>
      <dgm:spPr/>
      <dgm:t>
        <a:bodyPr/>
        <a:lstStyle/>
        <a:p>
          <a:endParaRPr lang="en-IN"/>
        </a:p>
      </dgm:t>
    </dgm:pt>
    <dgm:pt modelId="{67FBDE01-927A-452A-80B1-EEBD2B466540}" type="pres">
      <dgm:prSet presAssocID="{6CCDD5E3-F504-47C5-8EED-1563B03E5995}" presName="root2" presStyleCnt="0"/>
      <dgm:spPr/>
    </dgm:pt>
    <dgm:pt modelId="{F57BFEDA-0DCE-42B4-8A9E-2246BE381DBF}" type="pres">
      <dgm:prSet presAssocID="{6CCDD5E3-F504-47C5-8EED-1563B03E5995}" presName="LevelTwoTextNode" presStyleLbl="node2" presStyleIdx="0" presStyleCnt="2">
        <dgm:presLayoutVars>
          <dgm:chPref val="3"/>
        </dgm:presLayoutVars>
      </dgm:prSet>
      <dgm:spPr/>
      <dgm:t>
        <a:bodyPr/>
        <a:lstStyle/>
        <a:p>
          <a:endParaRPr lang="en-IN"/>
        </a:p>
      </dgm:t>
    </dgm:pt>
    <dgm:pt modelId="{BD89F72F-AD23-43D2-BA8A-0FEBD35EED19}" type="pres">
      <dgm:prSet presAssocID="{6CCDD5E3-F504-47C5-8EED-1563B03E5995}" presName="level3hierChild" presStyleCnt="0"/>
      <dgm:spPr/>
    </dgm:pt>
    <dgm:pt modelId="{BC5EC154-FADD-4678-8682-3CB05AC8D847}" type="pres">
      <dgm:prSet presAssocID="{45719F8F-8C47-4319-8BFF-D2E8621500E2}" presName="conn2-1" presStyleLbl="parChTrans1D3" presStyleIdx="0" presStyleCnt="3"/>
      <dgm:spPr/>
      <dgm:t>
        <a:bodyPr/>
        <a:lstStyle/>
        <a:p>
          <a:endParaRPr lang="en-IN"/>
        </a:p>
      </dgm:t>
    </dgm:pt>
    <dgm:pt modelId="{E645609B-5F3A-4F97-9DAB-852F4D10A24B}" type="pres">
      <dgm:prSet presAssocID="{45719F8F-8C47-4319-8BFF-D2E8621500E2}" presName="connTx" presStyleLbl="parChTrans1D3" presStyleIdx="0" presStyleCnt="3"/>
      <dgm:spPr/>
      <dgm:t>
        <a:bodyPr/>
        <a:lstStyle/>
        <a:p>
          <a:endParaRPr lang="en-IN"/>
        </a:p>
      </dgm:t>
    </dgm:pt>
    <dgm:pt modelId="{3F9F3AD6-5405-4D8B-A5C6-96726BB09160}" type="pres">
      <dgm:prSet presAssocID="{BC3C23E6-7D96-4D36-963F-4CF3843E9AE3}" presName="root2" presStyleCnt="0"/>
      <dgm:spPr/>
    </dgm:pt>
    <dgm:pt modelId="{244A79AA-BA83-447E-BA17-3D5E7FE73679}" type="pres">
      <dgm:prSet presAssocID="{BC3C23E6-7D96-4D36-963F-4CF3843E9AE3}" presName="LevelTwoTextNode" presStyleLbl="node3" presStyleIdx="0" presStyleCnt="3">
        <dgm:presLayoutVars>
          <dgm:chPref val="3"/>
        </dgm:presLayoutVars>
      </dgm:prSet>
      <dgm:spPr/>
      <dgm:t>
        <a:bodyPr/>
        <a:lstStyle/>
        <a:p>
          <a:endParaRPr lang="en-IN"/>
        </a:p>
      </dgm:t>
    </dgm:pt>
    <dgm:pt modelId="{D4287097-2BB4-42B6-ADEA-530E09C429E4}" type="pres">
      <dgm:prSet presAssocID="{BC3C23E6-7D96-4D36-963F-4CF3843E9AE3}" presName="level3hierChild" presStyleCnt="0"/>
      <dgm:spPr/>
    </dgm:pt>
    <dgm:pt modelId="{3B221DE4-159A-4737-A078-8451BDBEAA89}" type="pres">
      <dgm:prSet presAssocID="{6C5334EA-AA2F-4087-A998-1827BE258ADB}" presName="conn2-1" presStyleLbl="parChTrans1D4" presStyleIdx="0" presStyleCnt="6"/>
      <dgm:spPr/>
      <dgm:t>
        <a:bodyPr/>
        <a:lstStyle/>
        <a:p>
          <a:endParaRPr lang="en-IN"/>
        </a:p>
      </dgm:t>
    </dgm:pt>
    <dgm:pt modelId="{0F35881C-2067-406E-956A-894243B502FD}" type="pres">
      <dgm:prSet presAssocID="{6C5334EA-AA2F-4087-A998-1827BE258ADB}" presName="connTx" presStyleLbl="parChTrans1D4" presStyleIdx="0" presStyleCnt="6"/>
      <dgm:spPr/>
      <dgm:t>
        <a:bodyPr/>
        <a:lstStyle/>
        <a:p>
          <a:endParaRPr lang="en-IN"/>
        </a:p>
      </dgm:t>
    </dgm:pt>
    <dgm:pt modelId="{13BB9BFD-50D7-44AC-BE36-3EE4329FEF43}" type="pres">
      <dgm:prSet presAssocID="{7304E654-5F5F-421C-9D8D-FBD49AC43921}" presName="root2" presStyleCnt="0"/>
      <dgm:spPr/>
    </dgm:pt>
    <dgm:pt modelId="{F02721E0-35AE-4813-B777-75E57BF5234E}" type="pres">
      <dgm:prSet presAssocID="{7304E654-5F5F-421C-9D8D-FBD49AC43921}" presName="LevelTwoTextNode" presStyleLbl="node4" presStyleIdx="0" presStyleCnt="6">
        <dgm:presLayoutVars>
          <dgm:chPref val="3"/>
        </dgm:presLayoutVars>
      </dgm:prSet>
      <dgm:spPr/>
      <dgm:t>
        <a:bodyPr/>
        <a:lstStyle/>
        <a:p>
          <a:endParaRPr lang="en-IN"/>
        </a:p>
      </dgm:t>
    </dgm:pt>
    <dgm:pt modelId="{E4D0ACAF-DC42-4A35-AC37-8BDBEA11518C}" type="pres">
      <dgm:prSet presAssocID="{7304E654-5F5F-421C-9D8D-FBD49AC43921}" presName="level3hierChild" presStyleCnt="0"/>
      <dgm:spPr/>
    </dgm:pt>
    <dgm:pt modelId="{5809F6E3-0041-41C7-8A53-AE3F386A5A59}" type="pres">
      <dgm:prSet presAssocID="{AFFFE156-158D-4B14-947E-AF44E03CE4EF}" presName="conn2-1" presStyleLbl="parChTrans1D4" presStyleIdx="1" presStyleCnt="6"/>
      <dgm:spPr/>
      <dgm:t>
        <a:bodyPr/>
        <a:lstStyle/>
        <a:p>
          <a:endParaRPr lang="en-IN"/>
        </a:p>
      </dgm:t>
    </dgm:pt>
    <dgm:pt modelId="{0C0DD363-0798-4933-A41B-0E2E21B791A7}" type="pres">
      <dgm:prSet presAssocID="{AFFFE156-158D-4B14-947E-AF44E03CE4EF}" presName="connTx" presStyleLbl="parChTrans1D4" presStyleIdx="1" presStyleCnt="6"/>
      <dgm:spPr/>
      <dgm:t>
        <a:bodyPr/>
        <a:lstStyle/>
        <a:p>
          <a:endParaRPr lang="en-IN"/>
        </a:p>
      </dgm:t>
    </dgm:pt>
    <dgm:pt modelId="{9C872E56-8928-476F-BF15-9FD4C5ED2555}" type="pres">
      <dgm:prSet presAssocID="{EA54BA61-F0DD-4A90-867E-E8259D3B5A81}" presName="root2" presStyleCnt="0"/>
      <dgm:spPr/>
    </dgm:pt>
    <dgm:pt modelId="{79A9EB2F-B8B0-4F5A-BEB8-DF7C37BD77E9}" type="pres">
      <dgm:prSet presAssocID="{EA54BA61-F0DD-4A90-867E-E8259D3B5A81}" presName="LevelTwoTextNode" presStyleLbl="node4" presStyleIdx="1" presStyleCnt="6">
        <dgm:presLayoutVars>
          <dgm:chPref val="3"/>
        </dgm:presLayoutVars>
      </dgm:prSet>
      <dgm:spPr/>
      <dgm:t>
        <a:bodyPr/>
        <a:lstStyle/>
        <a:p>
          <a:endParaRPr lang="en-IN"/>
        </a:p>
      </dgm:t>
    </dgm:pt>
    <dgm:pt modelId="{A5958691-782E-4468-B3F9-6A5D1484C325}" type="pres">
      <dgm:prSet presAssocID="{EA54BA61-F0DD-4A90-867E-E8259D3B5A81}" presName="level3hierChild" presStyleCnt="0"/>
      <dgm:spPr/>
    </dgm:pt>
    <dgm:pt modelId="{D64BA77D-8926-4961-B1D6-76C9117E14A2}" type="pres">
      <dgm:prSet presAssocID="{A8BD8810-04D2-4DF6-8B03-3BDF0255001F}" presName="conn2-1" presStyleLbl="parChTrans1D4" presStyleIdx="2" presStyleCnt="6"/>
      <dgm:spPr/>
      <dgm:t>
        <a:bodyPr/>
        <a:lstStyle/>
        <a:p>
          <a:endParaRPr lang="en-IN"/>
        </a:p>
      </dgm:t>
    </dgm:pt>
    <dgm:pt modelId="{8E203F9D-FD13-49AB-879D-F009E6F0F17D}" type="pres">
      <dgm:prSet presAssocID="{A8BD8810-04D2-4DF6-8B03-3BDF0255001F}" presName="connTx" presStyleLbl="parChTrans1D4" presStyleIdx="2" presStyleCnt="6"/>
      <dgm:spPr/>
      <dgm:t>
        <a:bodyPr/>
        <a:lstStyle/>
        <a:p>
          <a:endParaRPr lang="en-IN"/>
        </a:p>
      </dgm:t>
    </dgm:pt>
    <dgm:pt modelId="{00406F63-3CD4-489B-AAA2-EF94D3055D5E}" type="pres">
      <dgm:prSet presAssocID="{760DE4AC-1577-497C-B5C6-59B457E5992C}" presName="root2" presStyleCnt="0"/>
      <dgm:spPr/>
    </dgm:pt>
    <dgm:pt modelId="{1B51023B-B4A7-4807-873E-C070AA674417}" type="pres">
      <dgm:prSet presAssocID="{760DE4AC-1577-497C-B5C6-59B457E5992C}" presName="LevelTwoTextNode" presStyleLbl="node4" presStyleIdx="2" presStyleCnt="6">
        <dgm:presLayoutVars>
          <dgm:chPref val="3"/>
        </dgm:presLayoutVars>
      </dgm:prSet>
      <dgm:spPr/>
      <dgm:t>
        <a:bodyPr/>
        <a:lstStyle/>
        <a:p>
          <a:endParaRPr lang="en-IN"/>
        </a:p>
      </dgm:t>
    </dgm:pt>
    <dgm:pt modelId="{C18493FA-2D80-4CF3-B562-A6D8710418D8}" type="pres">
      <dgm:prSet presAssocID="{760DE4AC-1577-497C-B5C6-59B457E5992C}" presName="level3hierChild" presStyleCnt="0"/>
      <dgm:spPr/>
    </dgm:pt>
    <dgm:pt modelId="{99083E37-DA3D-45EA-91B3-F54F8D8DA3AB}" type="pres">
      <dgm:prSet presAssocID="{4BA18798-9DC6-4B80-9309-8B7509AC679A}" presName="conn2-1" presStyleLbl="parChTrans1D4" presStyleIdx="3" presStyleCnt="6"/>
      <dgm:spPr/>
      <dgm:t>
        <a:bodyPr/>
        <a:lstStyle/>
        <a:p>
          <a:endParaRPr lang="en-IN"/>
        </a:p>
      </dgm:t>
    </dgm:pt>
    <dgm:pt modelId="{FD0EDCC2-5C4D-456E-82C8-05979B4FF021}" type="pres">
      <dgm:prSet presAssocID="{4BA18798-9DC6-4B80-9309-8B7509AC679A}" presName="connTx" presStyleLbl="parChTrans1D4" presStyleIdx="3" presStyleCnt="6"/>
      <dgm:spPr/>
      <dgm:t>
        <a:bodyPr/>
        <a:lstStyle/>
        <a:p>
          <a:endParaRPr lang="en-IN"/>
        </a:p>
      </dgm:t>
    </dgm:pt>
    <dgm:pt modelId="{BB576B1F-7C35-433E-9E89-44DD4EA16EBF}" type="pres">
      <dgm:prSet presAssocID="{12094D44-9593-4301-8CBF-5BC962C56F0C}" presName="root2" presStyleCnt="0"/>
      <dgm:spPr/>
    </dgm:pt>
    <dgm:pt modelId="{2EA409A6-ECBD-4F37-B481-C18D5F90F721}" type="pres">
      <dgm:prSet presAssocID="{12094D44-9593-4301-8CBF-5BC962C56F0C}" presName="LevelTwoTextNode" presStyleLbl="node4" presStyleIdx="3" presStyleCnt="6">
        <dgm:presLayoutVars>
          <dgm:chPref val="3"/>
        </dgm:presLayoutVars>
      </dgm:prSet>
      <dgm:spPr/>
      <dgm:t>
        <a:bodyPr/>
        <a:lstStyle/>
        <a:p>
          <a:endParaRPr lang="en-IN"/>
        </a:p>
      </dgm:t>
    </dgm:pt>
    <dgm:pt modelId="{F1DDA1B2-1FFA-43C8-8AA1-6DAFF9B1A83C}" type="pres">
      <dgm:prSet presAssocID="{12094D44-9593-4301-8CBF-5BC962C56F0C}" presName="level3hierChild" presStyleCnt="0"/>
      <dgm:spPr/>
    </dgm:pt>
    <dgm:pt modelId="{FBFACD08-3884-4ABD-8B03-4471CC25DF94}" type="pres">
      <dgm:prSet presAssocID="{9C573A16-CECD-48DC-ABA2-E40B4765DCA0}" presName="conn2-1" presStyleLbl="parChTrans1D3" presStyleIdx="1" presStyleCnt="3"/>
      <dgm:spPr/>
      <dgm:t>
        <a:bodyPr/>
        <a:lstStyle/>
        <a:p>
          <a:endParaRPr lang="en-IN"/>
        </a:p>
      </dgm:t>
    </dgm:pt>
    <dgm:pt modelId="{6E30A8AD-3CE6-4B73-9F6F-5A6A39A0F49A}" type="pres">
      <dgm:prSet presAssocID="{9C573A16-CECD-48DC-ABA2-E40B4765DCA0}" presName="connTx" presStyleLbl="parChTrans1D3" presStyleIdx="1" presStyleCnt="3"/>
      <dgm:spPr/>
      <dgm:t>
        <a:bodyPr/>
        <a:lstStyle/>
        <a:p>
          <a:endParaRPr lang="en-IN"/>
        </a:p>
      </dgm:t>
    </dgm:pt>
    <dgm:pt modelId="{62D2BD73-3A65-437E-8721-41DCF32CA9EF}" type="pres">
      <dgm:prSet presAssocID="{C84738FE-8CAC-4106-8B6B-43AAA11AF944}" presName="root2" presStyleCnt="0"/>
      <dgm:spPr/>
    </dgm:pt>
    <dgm:pt modelId="{BCF8500A-BEA5-49F6-BA7D-C83523B70D2B}" type="pres">
      <dgm:prSet presAssocID="{C84738FE-8CAC-4106-8B6B-43AAA11AF944}" presName="LevelTwoTextNode" presStyleLbl="node3" presStyleIdx="1" presStyleCnt="3">
        <dgm:presLayoutVars>
          <dgm:chPref val="3"/>
        </dgm:presLayoutVars>
      </dgm:prSet>
      <dgm:spPr/>
      <dgm:t>
        <a:bodyPr/>
        <a:lstStyle/>
        <a:p>
          <a:endParaRPr lang="en-IN"/>
        </a:p>
      </dgm:t>
    </dgm:pt>
    <dgm:pt modelId="{D9BB285B-1783-4A9B-A48B-2C6245FDAD23}" type="pres">
      <dgm:prSet presAssocID="{C84738FE-8CAC-4106-8B6B-43AAA11AF944}" presName="level3hierChild" presStyleCnt="0"/>
      <dgm:spPr/>
    </dgm:pt>
    <dgm:pt modelId="{F0E8475B-8569-4814-AE84-C964411EEE17}" type="pres">
      <dgm:prSet presAssocID="{99C4B544-940F-4346-935F-49FA72454DEE}" presName="conn2-1" presStyleLbl="parChTrans1D4" presStyleIdx="4" presStyleCnt="6"/>
      <dgm:spPr/>
      <dgm:t>
        <a:bodyPr/>
        <a:lstStyle/>
        <a:p>
          <a:endParaRPr lang="en-IN"/>
        </a:p>
      </dgm:t>
    </dgm:pt>
    <dgm:pt modelId="{B1DA0FD7-371A-4933-936A-EB88E14606CE}" type="pres">
      <dgm:prSet presAssocID="{99C4B544-940F-4346-935F-49FA72454DEE}" presName="connTx" presStyleLbl="parChTrans1D4" presStyleIdx="4" presStyleCnt="6"/>
      <dgm:spPr/>
      <dgm:t>
        <a:bodyPr/>
        <a:lstStyle/>
        <a:p>
          <a:endParaRPr lang="en-IN"/>
        </a:p>
      </dgm:t>
    </dgm:pt>
    <dgm:pt modelId="{0ABDB6BD-C528-4B2B-B27D-807A43BA4EE9}" type="pres">
      <dgm:prSet presAssocID="{6A45CE32-1AC6-4C0A-A146-20BDCD9BDC79}" presName="root2" presStyleCnt="0"/>
      <dgm:spPr/>
    </dgm:pt>
    <dgm:pt modelId="{24831F74-6812-40F4-97BC-0417BE480D2D}" type="pres">
      <dgm:prSet presAssocID="{6A45CE32-1AC6-4C0A-A146-20BDCD9BDC79}" presName="LevelTwoTextNode" presStyleLbl="node4" presStyleIdx="4" presStyleCnt="6">
        <dgm:presLayoutVars>
          <dgm:chPref val="3"/>
        </dgm:presLayoutVars>
      </dgm:prSet>
      <dgm:spPr/>
      <dgm:t>
        <a:bodyPr/>
        <a:lstStyle/>
        <a:p>
          <a:endParaRPr lang="en-IN"/>
        </a:p>
      </dgm:t>
    </dgm:pt>
    <dgm:pt modelId="{16448622-FBBC-41A0-9895-4DE3DD431215}" type="pres">
      <dgm:prSet presAssocID="{6A45CE32-1AC6-4C0A-A146-20BDCD9BDC79}" presName="level3hierChild" presStyleCnt="0"/>
      <dgm:spPr/>
    </dgm:pt>
    <dgm:pt modelId="{5C08462A-87CE-4197-B0B0-0E1FF496FF67}" type="pres">
      <dgm:prSet presAssocID="{5610591B-39C1-4C29-985A-D5F43D9242D2}" presName="conn2-1" presStyleLbl="parChTrans1D2" presStyleIdx="1" presStyleCnt="2"/>
      <dgm:spPr/>
      <dgm:t>
        <a:bodyPr/>
        <a:lstStyle/>
        <a:p>
          <a:endParaRPr lang="en-IN"/>
        </a:p>
      </dgm:t>
    </dgm:pt>
    <dgm:pt modelId="{FF6617B8-92B8-4DAA-87D8-BA30C74414C5}" type="pres">
      <dgm:prSet presAssocID="{5610591B-39C1-4C29-985A-D5F43D9242D2}" presName="connTx" presStyleLbl="parChTrans1D2" presStyleIdx="1" presStyleCnt="2"/>
      <dgm:spPr/>
      <dgm:t>
        <a:bodyPr/>
        <a:lstStyle/>
        <a:p>
          <a:endParaRPr lang="en-IN"/>
        </a:p>
      </dgm:t>
    </dgm:pt>
    <dgm:pt modelId="{B66DFA55-E32E-4B9C-96DF-7C8965377283}" type="pres">
      <dgm:prSet presAssocID="{27BDA1BA-26A9-4D8B-A1D6-F03EE254F338}" presName="root2" presStyleCnt="0"/>
      <dgm:spPr/>
    </dgm:pt>
    <dgm:pt modelId="{566069C1-132D-4D16-A632-C7FD4774F3B8}" type="pres">
      <dgm:prSet presAssocID="{27BDA1BA-26A9-4D8B-A1D6-F03EE254F338}" presName="LevelTwoTextNode" presStyleLbl="node2" presStyleIdx="1" presStyleCnt="2">
        <dgm:presLayoutVars>
          <dgm:chPref val="3"/>
        </dgm:presLayoutVars>
      </dgm:prSet>
      <dgm:spPr/>
      <dgm:t>
        <a:bodyPr/>
        <a:lstStyle/>
        <a:p>
          <a:endParaRPr lang="en-IN"/>
        </a:p>
      </dgm:t>
    </dgm:pt>
    <dgm:pt modelId="{F1C1DA19-BCD1-41EC-BB5E-331A469B539B}" type="pres">
      <dgm:prSet presAssocID="{27BDA1BA-26A9-4D8B-A1D6-F03EE254F338}" presName="level3hierChild" presStyleCnt="0"/>
      <dgm:spPr/>
    </dgm:pt>
    <dgm:pt modelId="{BB99AB04-13E2-42C3-90CD-27EE44799EF2}" type="pres">
      <dgm:prSet presAssocID="{6EB14455-BF32-4FA9-A8F9-8BB4DA4B391A}" presName="conn2-1" presStyleLbl="parChTrans1D3" presStyleIdx="2" presStyleCnt="3"/>
      <dgm:spPr/>
      <dgm:t>
        <a:bodyPr/>
        <a:lstStyle/>
        <a:p>
          <a:endParaRPr lang="en-IN"/>
        </a:p>
      </dgm:t>
    </dgm:pt>
    <dgm:pt modelId="{0D805196-6151-4572-8A4E-EEAB64C15ADE}" type="pres">
      <dgm:prSet presAssocID="{6EB14455-BF32-4FA9-A8F9-8BB4DA4B391A}" presName="connTx" presStyleLbl="parChTrans1D3" presStyleIdx="2" presStyleCnt="3"/>
      <dgm:spPr/>
      <dgm:t>
        <a:bodyPr/>
        <a:lstStyle/>
        <a:p>
          <a:endParaRPr lang="en-IN"/>
        </a:p>
      </dgm:t>
    </dgm:pt>
    <dgm:pt modelId="{319EF318-2C21-4FC3-9875-18F8FD376F83}" type="pres">
      <dgm:prSet presAssocID="{04A1D6B4-48D0-4FBD-9960-05101A12D068}" presName="root2" presStyleCnt="0"/>
      <dgm:spPr/>
    </dgm:pt>
    <dgm:pt modelId="{D48F3361-C5B2-47FE-BC4F-3E6A76C6F4DE}" type="pres">
      <dgm:prSet presAssocID="{04A1D6B4-48D0-4FBD-9960-05101A12D068}" presName="LevelTwoTextNode" presStyleLbl="node3" presStyleIdx="2" presStyleCnt="3">
        <dgm:presLayoutVars>
          <dgm:chPref val="3"/>
        </dgm:presLayoutVars>
      </dgm:prSet>
      <dgm:spPr/>
      <dgm:t>
        <a:bodyPr/>
        <a:lstStyle/>
        <a:p>
          <a:endParaRPr lang="en-IN"/>
        </a:p>
      </dgm:t>
    </dgm:pt>
    <dgm:pt modelId="{B40F14E4-9993-4E77-9551-6E29EF490522}" type="pres">
      <dgm:prSet presAssocID="{04A1D6B4-48D0-4FBD-9960-05101A12D068}" presName="level3hierChild" presStyleCnt="0"/>
      <dgm:spPr/>
    </dgm:pt>
    <dgm:pt modelId="{9D7F9B11-FA5B-4E70-B875-C508A83A1E93}" type="pres">
      <dgm:prSet presAssocID="{995DB688-836E-47AB-8637-117BFD066F1C}" presName="conn2-1" presStyleLbl="parChTrans1D4" presStyleIdx="5" presStyleCnt="6"/>
      <dgm:spPr/>
      <dgm:t>
        <a:bodyPr/>
        <a:lstStyle/>
        <a:p>
          <a:endParaRPr lang="en-IN"/>
        </a:p>
      </dgm:t>
    </dgm:pt>
    <dgm:pt modelId="{5BF7D62E-6404-4EFA-88BA-13ED9174802A}" type="pres">
      <dgm:prSet presAssocID="{995DB688-836E-47AB-8637-117BFD066F1C}" presName="connTx" presStyleLbl="parChTrans1D4" presStyleIdx="5" presStyleCnt="6"/>
      <dgm:spPr/>
      <dgm:t>
        <a:bodyPr/>
        <a:lstStyle/>
        <a:p>
          <a:endParaRPr lang="en-IN"/>
        </a:p>
      </dgm:t>
    </dgm:pt>
    <dgm:pt modelId="{13C1C666-38CE-4F53-87EE-79B545B11FE5}" type="pres">
      <dgm:prSet presAssocID="{5171E069-1FC9-4E13-857B-AF3C03597F88}" presName="root2" presStyleCnt="0"/>
      <dgm:spPr/>
    </dgm:pt>
    <dgm:pt modelId="{0D3607CC-E5D0-4C6F-ADEB-D4D19B7E7022}" type="pres">
      <dgm:prSet presAssocID="{5171E069-1FC9-4E13-857B-AF3C03597F88}" presName="LevelTwoTextNode" presStyleLbl="node4" presStyleIdx="5" presStyleCnt="6">
        <dgm:presLayoutVars>
          <dgm:chPref val="3"/>
        </dgm:presLayoutVars>
      </dgm:prSet>
      <dgm:spPr/>
      <dgm:t>
        <a:bodyPr/>
        <a:lstStyle/>
        <a:p>
          <a:endParaRPr lang="en-IN"/>
        </a:p>
      </dgm:t>
    </dgm:pt>
    <dgm:pt modelId="{4F4F1775-9AA6-48B2-B4E1-6A67E55CD5D5}" type="pres">
      <dgm:prSet presAssocID="{5171E069-1FC9-4E13-857B-AF3C03597F88}" presName="level3hierChild" presStyleCnt="0"/>
      <dgm:spPr/>
    </dgm:pt>
  </dgm:ptLst>
  <dgm:cxnLst>
    <dgm:cxn modelId="{89D94D9F-FA57-4F6B-B0B1-F29A969866E6}" type="presOf" srcId="{6A45CE32-1AC6-4C0A-A146-20BDCD9BDC79}" destId="{24831F74-6812-40F4-97BC-0417BE480D2D}" srcOrd="0" destOrd="0" presId="urn:microsoft.com/office/officeart/2005/8/layout/hierarchy2"/>
    <dgm:cxn modelId="{2EE10685-2ADF-4C07-A3DF-32F59B713FF2}" type="presOf" srcId="{AFFFE156-158D-4B14-947E-AF44E03CE4EF}" destId="{5809F6E3-0041-41C7-8A53-AE3F386A5A59}" srcOrd="0" destOrd="0" presId="urn:microsoft.com/office/officeart/2005/8/layout/hierarchy2"/>
    <dgm:cxn modelId="{54A46741-412B-4DFD-BA3B-695A303C37A5}" type="presOf" srcId="{6CCDD5E3-F504-47C5-8EED-1563B03E5995}" destId="{F57BFEDA-0DCE-42B4-8A9E-2246BE381DBF}" srcOrd="0" destOrd="0" presId="urn:microsoft.com/office/officeart/2005/8/layout/hierarchy2"/>
    <dgm:cxn modelId="{B684662C-63FE-4437-B4FF-7F9E59A601F7}" srcId="{BC3C23E6-7D96-4D36-963F-4CF3843E9AE3}" destId="{7304E654-5F5F-421C-9D8D-FBD49AC43921}" srcOrd="0" destOrd="0" parTransId="{6C5334EA-AA2F-4087-A998-1827BE258ADB}" sibTransId="{4F01E02D-9709-47F2-855E-A61059A50BC5}"/>
    <dgm:cxn modelId="{7CAB11F1-4CD2-45D2-B3BE-198655626E68}" type="presOf" srcId="{9C573A16-CECD-48DC-ABA2-E40B4765DCA0}" destId="{FBFACD08-3884-4ABD-8B03-4471CC25DF94}" srcOrd="0" destOrd="0" presId="urn:microsoft.com/office/officeart/2005/8/layout/hierarchy2"/>
    <dgm:cxn modelId="{E980115D-46B0-4E27-B6BF-E00BE78A67DA}" type="presOf" srcId="{A8BD8810-04D2-4DF6-8B03-3BDF0255001F}" destId="{D64BA77D-8926-4961-B1D6-76C9117E14A2}" srcOrd="0" destOrd="0" presId="urn:microsoft.com/office/officeart/2005/8/layout/hierarchy2"/>
    <dgm:cxn modelId="{E897DB25-3A6A-44A8-A1E5-A53820935009}" type="presOf" srcId="{995DB688-836E-47AB-8637-117BFD066F1C}" destId="{9D7F9B11-FA5B-4E70-B875-C508A83A1E93}" srcOrd="0" destOrd="0" presId="urn:microsoft.com/office/officeart/2005/8/layout/hierarchy2"/>
    <dgm:cxn modelId="{771944A1-12F5-4750-826D-CDC618CE3279}" type="presOf" srcId="{04A1D6B4-48D0-4FBD-9960-05101A12D068}" destId="{D48F3361-C5B2-47FE-BC4F-3E6A76C6F4DE}" srcOrd="0" destOrd="0" presId="urn:microsoft.com/office/officeart/2005/8/layout/hierarchy2"/>
    <dgm:cxn modelId="{6DC02A80-3141-44D7-B69E-D4CBC8B2CEC1}" type="presOf" srcId="{5610591B-39C1-4C29-985A-D5F43D9242D2}" destId="{5C08462A-87CE-4197-B0B0-0E1FF496FF67}" srcOrd="0" destOrd="0" presId="urn:microsoft.com/office/officeart/2005/8/layout/hierarchy2"/>
    <dgm:cxn modelId="{2158EE61-D8C3-401F-9CE2-17B2A9EFBAA1}" type="presOf" srcId="{A8BD8810-04D2-4DF6-8B03-3BDF0255001F}" destId="{8E203F9D-FD13-49AB-879D-F009E6F0F17D}" srcOrd="1" destOrd="0" presId="urn:microsoft.com/office/officeart/2005/8/layout/hierarchy2"/>
    <dgm:cxn modelId="{2070E6C1-D64D-403A-B7F2-FCACAD7C526B}" srcId="{27BDA1BA-26A9-4D8B-A1D6-F03EE254F338}" destId="{04A1D6B4-48D0-4FBD-9960-05101A12D068}" srcOrd="0" destOrd="0" parTransId="{6EB14455-BF32-4FA9-A8F9-8BB4DA4B391A}" sibTransId="{CDAFC7EC-2C77-444D-8C48-95E015010057}"/>
    <dgm:cxn modelId="{ACFF89D7-9859-4167-944C-AF5B0BE6DB57}" srcId="{7304E654-5F5F-421C-9D8D-FBD49AC43921}" destId="{EA54BA61-F0DD-4A90-867E-E8259D3B5A81}" srcOrd="0" destOrd="0" parTransId="{AFFFE156-158D-4B14-947E-AF44E03CE4EF}" sibTransId="{EB827FE6-3ED0-453F-8154-A2B6DCCDCE7A}"/>
    <dgm:cxn modelId="{ED2AB234-C9EB-4AA5-9067-C35CC73C5BA0}" srcId="{5F6EFDBD-A53F-4C9F-B49C-C1702484457C}" destId="{62F4C4D1-44C1-45EF-A1B0-69238C05AB8D}" srcOrd="0" destOrd="0" parTransId="{40CE2578-D118-4072-8283-0FA6FB2FD126}" sibTransId="{8628B28F-88B2-49C6-B09D-D7F8BB93FA12}"/>
    <dgm:cxn modelId="{F4214424-1654-4C17-8753-E5732DD5D2B2}" type="presOf" srcId="{45719F8F-8C47-4319-8BFF-D2E8621500E2}" destId="{E645609B-5F3A-4F97-9DAB-852F4D10A24B}" srcOrd="1" destOrd="0" presId="urn:microsoft.com/office/officeart/2005/8/layout/hierarchy2"/>
    <dgm:cxn modelId="{562CDCAD-D587-487C-B67B-2D73E04DE5B9}" type="presOf" srcId="{5171E069-1FC9-4E13-857B-AF3C03597F88}" destId="{0D3607CC-E5D0-4C6F-ADEB-D4D19B7E7022}" srcOrd="0" destOrd="0" presId="urn:microsoft.com/office/officeart/2005/8/layout/hierarchy2"/>
    <dgm:cxn modelId="{0C5A06BF-5CFD-4901-8927-6BC4B47D5749}" type="presOf" srcId="{760DE4AC-1577-497C-B5C6-59B457E5992C}" destId="{1B51023B-B4A7-4807-873E-C070AA674417}" srcOrd="0" destOrd="0" presId="urn:microsoft.com/office/officeart/2005/8/layout/hierarchy2"/>
    <dgm:cxn modelId="{D2123063-577A-4DF8-8F46-D2B16D064D91}" type="presOf" srcId="{45719F8F-8C47-4319-8BFF-D2E8621500E2}" destId="{BC5EC154-FADD-4678-8682-3CB05AC8D847}" srcOrd="0" destOrd="0" presId="urn:microsoft.com/office/officeart/2005/8/layout/hierarchy2"/>
    <dgm:cxn modelId="{29D61AD3-C286-4656-865E-3E34D0BC9170}" type="presOf" srcId="{AFFFE156-158D-4B14-947E-AF44E03CE4EF}" destId="{0C0DD363-0798-4933-A41B-0E2E21B791A7}" srcOrd="1" destOrd="0" presId="urn:microsoft.com/office/officeart/2005/8/layout/hierarchy2"/>
    <dgm:cxn modelId="{6D6F337D-3A90-433B-849F-31A699B866A3}" srcId="{62F4C4D1-44C1-45EF-A1B0-69238C05AB8D}" destId="{27BDA1BA-26A9-4D8B-A1D6-F03EE254F338}" srcOrd="1" destOrd="0" parTransId="{5610591B-39C1-4C29-985A-D5F43D9242D2}" sibTransId="{4B00D3B4-1572-488F-9886-D2E04310686E}"/>
    <dgm:cxn modelId="{07658579-718F-4E0A-873F-1769E7703CD9}" type="presOf" srcId="{99C4B544-940F-4346-935F-49FA72454DEE}" destId="{B1DA0FD7-371A-4933-936A-EB88E14606CE}" srcOrd="1" destOrd="0" presId="urn:microsoft.com/office/officeart/2005/8/layout/hierarchy2"/>
    <dgm:cxn modelId="{1A76D5E8-B765-487A-820C-6DDF3EFAEBB9}" srcId="{6CCDD5E3-F504-47C5-8EED-1563B03E5995}" destId="{C84738FE-8CAC-4106-8B6B-43AAA11AF944}" srcOrd="1" destOrd="0" parTransId="{9C573A16-CECD-48DC-ABA2-E40B4765DCA0}" sibTransId="{ADFC2303-61B2-40DE-B856-DCF516A391D7}"/>
    <dgm:cxn modelId="{527CBA3C-FBFE-430A-9512-2AD77932F606}" srcId="{6CCDD5E3-F504-47C5-8EED-1563B03E5995}" destId="{BC3C23E6-7D96-4D36-963F-4CF3843E9AE3}" srcOrd="0" destOrd="0" parTransId="{45719F8F-8C47-4319-8BFF-D2E8621500E2}" sibTransId="{360B75E2-7669-41F9-8D06-0B6ABA5485B6}"/>
    <dgm:cxn modelId="{A758E60A-F2F8-4106-A34F-B2D4BEBDA13A}" type="presOf" srcId="{12094D44-9593-4301-8CBF-5BC962C56F0C}" destId="{2EA409A6-ECBD-4F37-B481-C18D5F90F721}" srcOrd="0" destOrd="0" presId="urn:microsoft.com/office/officeart/2005/8/layout/hierarchy2"/>
    <dgm:cxn modelId="{7FC194D3-3138-4EE6-8E90-92D2BCF53FE7}" srcId="{04A1D6B4-48D0-4FBD-9960-05101A12D068}" destId="{5171E069-1FC9-4E13-857B-AF3C03597F88}" srcOrd="0" destOrd="0" parTransId="{995DB688-836E-47AB-8637-117BFD066F1C}" sibTransId="{1962110A-718E-4E22-B85C-2FD24294B5F7}"/>
    <dgm:cxn modelId="{8D047D46-9007-49D9-8188-760658595551}" type="presOf" srcId="{995DB688-836E-47AB-8637-117BFD066F1C}" destId="{5BF7D62E-6404-4EFA-88BA-13ED9174802A}" srcOrd="1" destOrd="0" presId="urn:microsoft.com/office/officeart/2005/8/layout/hierarchy2"/>
    <dgm:cxn modelId="{E81CCBCD-6B1E-4A8A-91F7-2032663A32ED}" type="presOf" srcId="{4BA18798-9DC6-4B80-9309-8B7509AC679A}" destId="{99083E37-DA3D-45EA-91B3-F54F8D8DA3AB}" srcOrd="0" destOrd="0" presId="urn:microsoft.com/office/officeart/2005/8/layout/hierarchy2"/>
    <dgm:cxn modelId="{F5F679D8-479A-443C-B296-9F0A4F07F7E7}" type="presOf" srcId="{6EB14455-BF32-4FA9-A8F9-8BB4DA4B391A}" destId="{0D805196-6151-4572-8A4E-EEAB64C15ADE}" srcOrd="1" destOrd="0" presId="urn:microsoft.com/office/officeart/2005/8/layout/hierarchy2"/>
    <dgm:cxn modelId="{072A2AA4-36BC-4721-8E03-E57A528101EE}" type="presOf" srcId="{62F4C4D1-44C1-45EF-A1B0-69238C05AB8D}" destId="{5C38C0E3-C0D2-400E-B754-EBDA96C61E73}" srcOrd="0" destOrd="0" presId="urn:microsoft.com/office/officeart/2005/8/layout/hierarchy2"/>
    <dgm:cxn modelId="{FD2A9009-2BD6-4AC9-A37A-4458895446AB}" type="presOf" srcId="{99C4B544-940F-4346-935F-49FA72454DEE}" destId="{F0E8475B-8569-4814-AE84-C964411EEE17}" srcOrd="0" destOrd="0" presId="urn:microsoft.com/office/officeart/2005/8/layout/hierarchy2"/>
    <dgm:cxn modelId="{89D82FF3-29A4-4871-AB4C-DC06B1A2E08D}" type="presOf" srcId="{BC3C23E6-7D96-4D36-963F-4CF3843E9AE3}" destId="{244A79AA-BA83-447E-BA17-3D5E7FE73679}" srcOrd="0" destOrd="0" presId="urn:microsoft.com/office/officeart/2005/8/layout/hierarchy2"/>
    <dgm:cxn modelId="{678EFB9A-3742-47E5-9B84-F2024951A95D}" type="presOf" srcId="{EA54BA61-F0DD-4A90-867E-E8259D3B5A81}" destId="{79A9EB2F-B8B0-4F5A-BEB8-DF7C37BD77E9}" srcOrd="0" destOrd="0" presId="urn:microsoft.com/office/officeart/2005/8/layout/hierarchy2"/>
    <dgm:cxn modelId="{4EE48ABA-EABA-4947-95A9-9562BC6BE570}" srcId="{C84738FE-8CAC-4106-8B6B-43AAA11AF944}" destId="{6A45CE32-1AC6-4C0A-A146-20BDCD9BDC79}" srcOrd="0" destOrd="0" parTransId="{99C4B544-940F-4346-935F-49FA72454DEE}" sibTransId="{DE947EBF-B728-4FC5-979E-FA58ACB6B2B9}"/>
    <dgm:cxn modelId="{C71AEC4A-C560-47D5-8789-2DE2C845B260}" srcId="{760DE4AC-1577-497C-B5C6-59B457E5992C}" destId="{12094D44-9593-4301-8CBF-5BC962C56F0C}" srcOrd="0" destOrd="0" parTransId="{4BA18798-9DC6-4B80-9309-8B7509AC679A}" sibTransId="{F5A3C237-8910-49D1-9B02-4D31A7DC7F71}"/>
    <dgm:cxn modelId="{45C929F3-2BA0-4A71-942D-C746467A3CBD}" srcId="{62F4C4D1-44C1-45EF-A1B0-69238C05AB8D}" destId="{6CCDD5E3-F504-47C5-8EED-1563B03E5995}" srcOrd="0" destOrd="0" parTransId="{52368BF2-B79E-429E-96A9-46BF2784DF5F}" sibTransId="{76330E0D-85A4-49AC-B662-3B21BF4F19F5}"/>
    <dgm:cxn modelId="{3D5225A8-4D02-41DF-BFE6-0E8E77CAC42D}" type="presOf" srcId="{4BA18798-9DC6-4B80-9309-8B7509AC679A}" destId="{FD0EDCC2-5C4D-456E-82C8-05979B4FF021}" srcOrd="1" destOrd="0" presId="urn:microsoft.com/office/officeart/2005/8/layout/hierarchy2"/>
    <dgm:cxn modelId="{3E506360-D2C2-458B-AA00-90D2BB6731BD}" type="presOf" srcId="{5610591B-39C1-4C29-985A-D5F43D9242D2}" destId="{FF6617B8-92B8-4DAA-87D8-BA30C74414C5}" srcOrd="1" destOrd="0" presId="urn:microsoft.com/office/officeart/2005/8/layout/hierarchy2"/>
    <dgm:cxn modelId="{7175EDC6-48F1-4896-896D-47A7D2657899}" type="presOf" srcId="{9C573A16-CECD-48DC-ABA2-E40B4765DCA0}" destId="{6E30A8AD-3CE6-4B73-9F6F-5A6A39A0F49A}" srcOrd="1" destOrd="0" presId="urn:microsoft.com/office/officeart/2005/8/layout/hierarchy2"/>
    <dgm:cxn modelId="{EC038640-0A55-4C4F-BD4B-1FBAA19DDF41}" type="presOf" srcId="{6C5334EA-AA2F-4087-A998-1827BE258ADB}" destId="{0F35881C-2067-406E-956A-894243B502FD}" srcOrd="1" destOrd="0" presId="urn:microsoft.com/office/officeart/2005/8/layout/hierarchy2"/>
    <dgm:cxn modelId="{24549639-5ECD-4BD5-A44F-A37C06CFB5FA}" type="presOf" srcId="{52368BF2-B79E-429E-96A9-46BF2784DF5F}" destId="{385C38FE-DAED-4B9E-BA77-410CF336ADEE}" srcOrd="1" destOrd="0" presId="urn:microsoft.com/office/officeart/2005/8/layout/hierarchy2"/>
    <dgm:cxn modelId="{D42319B2-690C-427F-A868-043388D11BD8}" type="presOf" srcId="{5F6EFDBD-A53F-4C9F-B49C-C1702484457C}" destId="{50ED58E6-8972-4376-A23E-CEDA378C75C7}" srcOrd="0" destOrd="0" presId="urn:microsoft.com/office/officeart/2005/8/layout/hierarchy2"/>
    <dgm:cxn modelId="{FEBD2FDA-F5CE-4F2B-8E7B-53BC3B523929}" type="presOf" srcId="{52368BF2-B79E-429E-96A9-46BF2784DF5F}" destId="{F4D853AF-A60F-4EF3-81BB-E78A653DBF55}" srcOrd="0" destOrd="0" presId="urn:microsoft.com/office/officeart/2005/8/layout/hierarchy2"/>
    <dgm:cxn modelId="{AA353AD9-81E1-40B6-856A-753E1A2D9A83}" type="presOf" srcId="{6C5334EA-AA2F-4087-A998-1827BE258ADB}" destId="{3B221DE4-159A-4737-A078-8451BDBEAA89}" srcOrd="0" destOrd="0" presId="urn:microsoft.com/office/officeart/2005/8/layout/hierarchy2"/>
    <dgm:cxn modelId="{5D6D6F90-251D-4E4C-BDB7-6464E4825110}" type="presOf" srcId="{C84738FE-8CAC-4106-8B6B-43AAA11AF944}" destId="{BCF8500A-BEA5-49F6-BA7D-C83523B70D2B}" srcOrd="0" destOrd="0" presId="urn:microsoft.com/office/officeart/2005/8/layout/hierarchy2"/>
    <dgm:cxn modelId="{44B446C7-7A41-4067-9812-35D55FE450A1}" type="presOf" srcId="{27BDA1BA-26A9-4D8B-A1D6-F03EE254F338}" destId="{566069C1-132D-4D16-A632-C7FD4774F3B8}" srcOrd="0" destOrd="0" presId="urn:microsoft.com/office/officeart/2005/8/layout/hierarchy2"/>
    <dgm:cxn modelId="{B93B432E-C9D5-4DFB-8AF1-5E888344F6B2}" srcId="{BC3C23E6-7D96-4D36-963F-4CF3843E9AE3}" destId="{760DE4AC-1577-497C-B5C6-59B457E5992C}" srcOrd="1" destOrd="0" parTransId="{A8BD8810-04D2-4DF6-8B03-3BDF0255001F}" sibTransId="{E2D326C9-7866-4DB3-B330-3BFD43517995}"/>
    <dgm:cxn modelId="{C9CF7C48-CDDA-4711-B31F-030CE6A7D449}" type="presOf" srcId="{7304E654-5F5F-421C-9D8D-FBD49AC43921}" destId="{F02721E0-35AE-4813-B777-75E57BF5234E}" srcOrd="0" destOrd="0" presId="urn:microsoft.com/office/officeart/2005/8/layout/hierarchy2"/>
    <dgm:cxn modelId="{0156B42C-0A55-4F7F-A7F7-4CC5B4EDCD1B}" type="presOf" srcId="{6EB14455-BF32-4FA9-A8F9-8BB4DA4B391A}" destId="{BB99AB04-13E2-42C3-90CD-27EE44799EF2}" srcOrd="0" destOrd="0" presId="urn:microsoft.com/office/officeart/2005/8/layout/hierarchy2"/>
    <dgm:cxn modelId="{1B41155A-5288-40A8-B07D-94058C134054}" type="presParOf" srcId="{50ED58E6-8972-4376-A23E-CEDA378C75C7}" destId="{775AF550-3CC2-49C6-A433-A0221537E7CD}" srcOrd="0" destOrd="0" presId="urn:microsoft.com/office/officeart/2005/8/layout/hierarchy2"/>
    <dgm:cxn modelId="{CA92AFA8-F2B9-46CB-A5B8-AEBE004B77EE}" type="presParOf" srcId="{775AF550-3CC2-49C6-A433-A0221537E7CD}" destId="{5C38C0E3-C0D2-400E-B754-EBDA96C61E73}" srcOrd="0" destOrd="0" presId="urn:microsoft.com/office/officeart/2005/8/layout/hierarchy2"/>
    <dgm:cxn modelId="{D2D59246-E989-4DFD-ABC4-4E3B741CFA99}" type="presParOf" srcId="{775AF550-3CC2-49C6-A433-A0221537E7CD}" destId="{C1C1B6E9-2742-4566-9633-4EBF923D9DD4}" srcOrd="1" destOrd="0" presId="urn:microsoft.com/office/officeart/2005/8/layout/hierarchy2"/>
    <dgm:cxn modelId="{39EB8945-33AC-42F7-8EDE-0A6CBCDBDD1B}" type="presParOf" srcId="{C1C1B6E9-2742-4566-9633-4EBF923D9DD4}" destId="{F4D853AF-A60F-4EF3-81BB-E78A653DBF55}" srcOrd="0" destOrd="0" presId="urn:microsoft.com/office/officeart/2005/8/layout/hierarchy2"/>
    <dgm:cxn modelId="{35F4AD33-22ED-4356-8DC9-EF2464D4C93B}" type="presParOf" srcId="{F4D853AF-A60F-4EF3-81BB-E78A653DBF55}" destId="{385C38FE-DAED-4B9E-BA77-410CF336ADEE}" srcOrd="0" destOrd="0" presId="urn:microsoft.com/office/officeart/2005/8/layout/hierarchy2"/>
    <dgm:cxn modelId="{BDCB3429-ED29-4A29-9E41-976C2622F345}" type="presParOf" srcId="{C1C1B6E9-2742-4566-9633-4EBF923D9DD4}" destId="{67FBDE01-927A-452A-80B1-EEBD2B466540}" srcOrd="1" destOrd="0" presId="urn:microsoft.com/office/officeart/2005/8/layout/hierarchy2"/>
    <dgm:cxn modelId="{96C6781C-EA11-4D7B-A791-16EDD1022931}" type="presParOf" srcId="{67FBDE01-927A-452A-80B1-EEBD2B466540}" destId="{F57BFEDA-0DCE-42B4-8A9E-2246BE381DBF}" srcOrd="0" destOrd="0" presId="urn:microsoft.com/office/officeart/2005/8/layout/hierarchy2"/>
    <dgm:cxn modelId="{4359664E-A91C-4109-9746-5F528E113399}" type="presParOf" srcId="{67FBDE01-927A-452A-80B1-EEBD2B466540}" destId="{BD89F72F-AD23-43D2-BA8A-0FEBD35EED19}" srcOrd="1" destOrd="0" presId="urn:microsoft.com/office/officeart/2005/8/layout/hierarchy2"/>
    <dgm:cxn modelId="{723E4448-AC21-4897-BC0B-7B13D03A6569}" type="presParOf" srcId="{BD89F72F-AD23-43D2-BA8A-0FEBD35EED19}" destId="{BC5EC154-FADD-4678-8682-3CB05AC8D847}" srcOrd="0" destOrd="0" presId="urn:microsoft.com/office/officeart/2005/8/layout/hierarchy2"/>
    <dgm:cxn modelId="{FD6D8371-AF4C-411B-B18E-EC3EB95F4344}" type="presParOf" srcId="{BC5EC154-FADD-4678-8682-3CB05AC8D847}" destId="{E645609B-5F3A-4F97-9DAB-852F4D10A24B}" srcOrd="0" destOrd="0" presId="urn:microsoft.com/office/officeart/2005/8/layout/hierarchy2"/>
    <dgm:cxn modelId="{8A042048-950E-46C9-B802-FD31E485B284}" type="presParOf" srcId="{BD89F72F-AD23-43D2-BA8A-0FEBD35EED19}" destId="{3F9F3AD6-5405-4D8B-A5C6-96726BB09160}" srcOrd="1" destOrd="0" presId="urn:microsoft.com/office/officeart/2005/8/layout/hierarchy2"/>
    <dgm:cxn modelId="{3D138A2C-2287-4F5E-9712-96C866FB035D}" type="presParOf" srcId="{3F9F3AD6-5405-4D8B-A5C6-96726BB09160}" destId="{244A79AA-BA83-447E-BA17-3D5E7FE73679}" srcOrd="0" destOrd="0" presId="urn:microsoft.com/office/officeart/2005/8/layout/hierarchy2"/>
    <dgm:cxn modelId="{6DDAFADA-B291-4480-AB2B-9CA238F3C485}" type="presParOf" srcId="{3F9F3AD6-5405-4D8B-A5C6-96726BB09160}" destId="{D4287097-2BB4-42B6-ADEA-530E09C429E4}" srcOrd="1" destOrd="0" presId="urn:microsoft.com/office/officeart/2005/8/layout/hierarchy2"/>
    <dgm:cxn modelId="{8C437731-849C-4AB2-93B8-FA92669A3C4A}" type="presParOf" srcId="{D4287097-2BB4-42B6-ADEA-530E09C429E4}" destId="{3B221DE4-159A-4737-A078-8451BDBEAA89}" srcOrd="0" destOrd="0" presId="urn:microsoft.com/office/officeart/2005/8/layout/hierarchy2"/>
    <dgm:cxn modelId="{F9329E28-5FDB-43A8-8A7A-C2C8F09DAC9C}" type="presParOf" srcId="{3B221DE4-159A-4737-A078-8451BDBEAA89}" destId="{0F35881C-2067-406E-956A-894243B502FD}" srcOrd="0" destOrd="0" presId="urn:microsoft.com/office/officeart/2005/8/layout/hierarchy2"/>
    <dgm:cxn modelId="{87BFDA70-5F06-4B8F-8C70-2597917850FA}" type="presParOf" srcId="{D4287097-2BB4-42B6-ADEA-530E09C429E4}" destId="{13BB9BFD-50D7-44AC-BE36-3EE4329FEF43}" srcOrd="1" destOrd="0" presId="urn:microsoft.com/office/officeart/2005/8/layout/hierarchy2"/>
    <dgm:cxn modelId="{53C4FBC6-1358-431D-9E67-E7C0D05E6A85}" type="presParOf" srcId="{13BB9BFD-50D7-44AC-BE36-3EE4329FEF43}" destId="{F02721E0-35AE-4813-B777-75E57BF5234E}" srcOrd="0" destOrd="0" presId="urn:microsoft.com/office/officeart/2005/8/layout/hierarchy2"/>
    <dgm:cxn modelId="{165782A6-5E7E-4F06-8512-AFFC68FF35B4}" type="presParOf" srcId="{13BB9BFD-50D7-44AC-BE36-3EE4329FEF43}" destId="{E4D0ACAF-DC42-4A35-AC37-8BDBEA11518C}" srcOrd="1" destOrd="0" presId="urn:microsoft.com/office/officeart/2005/8/layout/hierarchy2"/>
    <dgm:cxn modelId="{039EDA58-6254-4E80-8204-8DB7E82C95B0}" type="presParOf" srcId="{E4D0ACAF-DC42-4A35-AC37-8BDBEA11518C}" destId="{5809F6E3-0041-41C7-8A53-AE3F386A5A59}" srcOrd="0" destOrd="0" presId="urn:microsoft.com/office/officeart/2005/8/layout/hierarchy2"/>
    <dgm:cxn modelId="{E48E49A9-528F-4548-9EB1-C65BB8646F30}" type="presParOf" srcId="{5809F6E3-0041-41C7-8A53-AE3F386A5A59}" destId="{0C0DD363-0798-4933-A41B-0E2E21B791A7}" srcOrd="0" destOrd="0" presId="urn:microsoft.com/office/officeart/2005/8/layout/hierarchy2"/>
    <dgm:cxn modelId="{7015E598-30F1-48B9-BBB5-10A79BC146C9}" type="presParOf" srcId="{E4D0ACAF-DC42-4A35-AC37-8BDBEA11518C}" destId="{9C872E56-8928-476F-BF15-9FD4C5ED2555}" srcOrd="1" destOrd="0" presId="urn:microsoft.com/office/officeart/2005/8/layout/hierarchy2"/>
    <dgm:cxn modelId="{C670AC55-D132-42B8-BB3C-A9008498CA72}" type="presParOf" srcId="{9C872E56-8928-476F-BF15-9FD4C5ED2555}" destId="{79A9EB2F-B8B0-4F5A-BEB8-DF7C37BD77E9}" srcOrd="0" destOrd="0" presId="urn:microsoft.com/office/officeart/2005/8/layout/hierarchy2"/>
    <dgm:cxn modelId="{BC29454E-6F4C-47BC-ACCB-942856CA3455}" type="presParOf" srcId="{9C872E56-8928-476F-BF15-9FD4C5ED2555}" destId="{A5958691-782E-4468-B3F9-6A5D1484C325}" srcOrd="1" destOrd="0" presId="urn:microsoft.com/office/officeart/2005/8/layout/hierarchy2"/>
    <dgm:cxn modelId="{F502DFAD-D03F-4964-9003-1C80192A60CD}" type="presParOf" srcId="{D4287097-2BB4-42B6-ADEA-530E09C429E4}" destId="{D64BA77D-8926-4961-B1D6-76C9117E14A2}" srcOrd="2" destOrd="0" presId="urn:microsoft.com/office/officeart/2005/8/layout/hierarchy2"/>
    <dgm:cxn modelId="{5E325FF2-13B2-4BC8-9BE3-5EFF4F59801C}" type="presParOf" srcId="{D64BA77D-8926-4961-B1D6-76C9117E14A2}" destId="{8E203F9D-FD13-49AB-879D-F009E6F0F17D}" srcOrd="0" destOrd="0" presId="urn:microsoft.com/office/officeart/2005/8/layout/hierarchy2"/>
    <dgm:cxn modelId="{02EA5F8A-3FF6-401E-8E2F-1A9576D6A140}" type="presParOf" srcId="{D4287097-2BB4-42B6-ADEA-530E09C429E4}" destId="{00406F63-3CD4-489B-AAA2-EF94D3055D5E}" srcOrd="3" destOrd="0" presId="urn:microsoft.com/office/officeart/2005/8/layout/hierarchy2"/>
    <dgm:cxn modelId="{BB67D592-259F-43BC-AEEB-4B03408F6DC2}" type="presParOf" srcId="{00406F63-3CD4-489B-AAA2-EF94D3055D5E}" destId="{1B51023B-B4A7-4807-873E-C070AA674417}" srcOrd="0" destOrd="0" presId="urn:microsoft.com/office/officeart/2005/8/layout/hierarchy2"/>
    <dgm:cxn modelId="{2196754D-1BA9-4396-8311-FD7DB44B2BAE}" type="presParOf" srcId="{00406F63-3CD4-489B-AAA2-EF94D3055D5E}" destId="{C18493FA-2D80-4CF3-B562-A6D8710418D8}" srcOrd="1" destOrd="0" presId="urn:microsoft.com/office/officeart/2005/8/layout/hierarchy2"/>
    <dgm:cxn modelId="{CDFFABD2-93BF-4C4E-BA8A-2D043981D89F}" type="presParOf" srcId="{C18493FA-2D80-4CF3-B562-A6D8710418D8}" destId="{99083E37-DA3D-45EA-91B3-F54F8D8DA3AB}" srcOrd="0" destOrd="0" presId="urn:microsoft.com/office/officeart/2005/8/layout/hierarchy2"/>
    <dgm:cxn modelId="{41A4DD69-287F-4A0C-9570-ED4941D1A648}" type="presParOf" srcId="{99083E37-DA3D-45EA-91B3-F54F8D8DA3AB}" destId="{FD0EDCC2-5C4D-456E-82C8-05979B4FF021}" srcOrd="0" destOrd="0" presId="urn:microsoft.com/office/officeart/2005/8/layout/hierarchy2"/>
    <dgm:cxn modelId="{68F8E9C8-345D-4D30-A929-83ED36B4EB9B}" type="presParOf" srcId="{C18493FA-2D80-4CF3-B562-A6D8710418D8}" destId="{BB576B1F-7C35-433E-9E89-44DD4EA16EBF}" srcOrd="1" destOrd="0" presId="urn:microsoft.com/office/officeart/2005/8/layout/hierarchy2"/>
    <dgm:cxn modelId="{E5D3B704-F324-4269-9AD2-78B89F857F2E}" type="presParOf" srcId="{BB576B1F-7C35-433E-9E89-44DD4EA16EBF}" destId="{2EA409A6-ECBD-4F37-B481-C18D5F90F721}" srcOrd="0" destOrd="0" presId="urn:microsoft.com/office/officeart/2005/8/layout/hierarchy2"/>
    <dgm:cxn modelId="{5716A9AB-01D1-459A-A6CE-793ABC7001AF}" type="presParOf" srcId="{BB576B1F-7C35-433E-9E89-44DD4EA16EBF}" destId="{F1DDA1B2-1FFA-43C8-8AA1-6DAFF9B1A83C}" srcOrd="1" destOrd="0" presId="urn:microsoft.com/office/officeart/2005/8/layout/hierarchy2"/>
    <dgm:cxn modelId="{93EBD0A6-3ECD-4C6D-83E1-8443FA6DCE8C}" type="presParOf" srcId="{BD89F72F-AD23-43D2-BA8A-0FEBD35EED19}" destId="{FBFACD08-3884-4ABD-8B03-4471CC25DF94}" srcOrd="2" destOrd="0" presId="urn:microsoft.com/office/officeart/2005/8/layout/hierarchy2"/>
    <dgm:cxn modelId="{14B7FFB7-AE6A-48B7-B5F7-F533ACBC7067}" type="presParOf" srcId="{FBFACD08-3884-4ABD-8B03-4471CC25DF94}" destId="{6E30A8AD-3CE6-4B73-9F6F-5A6A39A0F49A}" srcOrd="0" destOrd="0" presId="urn:microsoft.com/office/officeart/2005/8/layout/hierarchy2"/>
    <dgm:cxn modelId="{7B8183B0-3206-4555-A0BC-BC003891A115}" type="presParOf" srcId="{BD89F72F-AD23-43D2-BA8A-0FEBD35EED19}" destId="{62D2BD73-3A65-437E-8721-41DCF32CA9EF}" srcOrd="3" destOrd="0" presId="urn:microsoft.com/office/officeart/2005/8/layout/hierarchy2"/>
    <dgm:cxn modelId="{14E309B9-9D02-43E9-BD18-6ABD4A40909D}" type="presParOf" srcId="{62D2BD73-3A65-437E-8721-41DCF32CA9EF}" destId="{BCF8500A-BEA5-49F6-BA7D-C83523B70D2B}" srcOrd="0" destOrd="0" presId="urn:microsoft.com/office/officeart/2005/8/layout/hierarchy2"/>
    <dgm:cxn modelId="{11873219-1174-43B1-8982-D56A95BBCED3}" type="presParOf" srcId="{62D2BD73-3A65-437E-8721-41DCF32CA9EF}" destId="{D9BB285B-1783-4A9B-A48B-2C6245FDAD23}" srcOrd="1" destOrd="0" presId="urn:microsoft.com/office/officeart/2005/8/layout/hierarchy2"/>
    <dgm:cxn modelId="{84D3E0FA-EC59-42E9-B193-F5B990B916BC}" type="presParOf" srcId="{D9BB285B-1783-4A9B-A48B-2C6245FDAD23}" destId="{F0E8475B-8569-4814-AE84-C964411EEE17}" srcOrd="0" destOrd="0" presId="urn:microsoft.com/office/officeart/2005/8/layout/hierarchy2"/>
    <dgm:cxn modelId="{B4102C4B-8E20-4AD1-A654-F79ACB6034A4}" type="presParOf" srcId="{F0E8475B-8569-4814-AE84-C964411EEE17}" destId="{B1DA0FD7-371A-4933-936A-EB88E14606CE}" srcOrd="0" destOrd="0" presId="urn:microsoft.com/office/officeart/2005/8/layout/hierarchy2"/>
    <dgm:cxn modelId="{A7D9C95E-F8F6-498C-922F-983F73E5319E}" type="presParOf" srcId="{D9BB285B-1783-4A9B-A48B-2C6245FDAD23}" destId="{0ABDB6BD-C528-4B2B-B27D-807A43BA4EE9}" srcOrd="1" destOrd="0" presId="urn:microsoft.com/office/officeart/2005/8/layout/hierarchy2"/>
    <dgm:cxn modelId="{46917AAE-EC42-4D65-B6D9-A9BF1B8A30EC}" type="presParOf" srcId="{0ABDB6BD-C528-4B2B-B27D-807A43BA4EE9}" destId="{24831F74-6812-40F4-97BC-0417BE480D2D}" srcOrd="0" destOrd="0" presId="urn:microsoft.com/office/officeart/2005/8/layout/hierarchy2"/>
    <dgm:cxn modelId="{15CF4819-D377-440C-8E9A-73C1257F1FCD}" type="presParOf" srcId="{0ABDB6BD-C528-4B2B-B27D-807A43BA4EE9}" destId="{16448622-FBBC-41A0-9895-4DE3DD431215}" srcOrd="1" destOrd="0" presId="urn:microsoft.com/office/officeart/2005/8/layout/hierarchy2"/>
    <dgm:cxn modelId="{71A36E06-EC92-47E2-A5CF-5A1467CE4E1F}" type="presParOf" srcId="{C1C1B6E9-2742-4566-9633-4EBF923D9DD4}" destId="{5C08462A-87CE-4197-B0B0-0E1FF496FF67}" srcOrd="2" destOrd="0" presId="urn:microsoft.com/office/officeart/2005/8/layout/hierarchy2"/>
    <dgm:cxn modelId="{018623B2-CB72-4D31-8EB4-DF356FDA4A50}" type="presParOf" srcId="{5C08462A-87CE-4197-B0B0-0E1FF496FF67}" destId="{FF6617B8-92B8-4DAA-87D8-BA30C74414C5}" srcOrd="0" destOrd="0" presId="urn:microsoft.com/office/officeart/2005/8/layout/hierarchy2"/>
    <dgm:cxn modelId="{FA4BCA1E-E0F4-48BE-A785-07AEE4C95A5E}" type="presParOf" srcId="{C1C1B6E9-2742-4566-9633-4EBF923D9DD4}" destId="{B66DFA55-E32E-4B9C-96DF-7C8965377283}" srcOrd="3" destOrd="0" presId="urn:microsoft.com/office/officeart/2005/8/layout/hierarchy2"/>
    <dgm:cxn modelId="{D9E403A4-8830-4451-A671-4F3D6FAAD30D}" type="presParOf" srcId="{B66DFA55-E32E-4B9C-96DF-7C8965377283}" destId="{566069C1-132D-4D16-A632-C7FD4774F3B8}" srcOrd="0" destOrd="0" presId="urn:microsoft.com/office/officeart/2005/8/layout/hierarchy2"/>
    <dgm:cxn modelId="{D74339CB-2B84-4678-ADD9-76ABC1547204}" type="presParOf" srcId="{B66DFA55-E32E-4B9C-96DF-7C8965377283}" destId="{F1C1DA19-BCD1-41EC-BB5E-331A469B539B}" srcOrd="1" destOrd="0" presId="urn:microsoft.com/office/officeart/2005/8/layout/hierarchy2"/>
    <dgm:cxn modelId="{0F59F581-C7CC-493E-8F54-6A3BFF7E8149}" type="presParOf" srcId="{F1C1DA19-BCD1-41EC-BB5E-331A469B539B}" destId="{BB99AB04-13E2-42C3-90CD-27EE44799EF2}" srcOrd="0" destOrd="0" presId="urn:microsoft.com/office/officeart/2005/8/layout/hierarchy2"/>
    <dgm:cxn modelId="{07EB0117-A292-4A1B-A085-421F21E5C46F}" type="presParOf" srcId="{BB99AB04-13E2-42C3-90CD-27EE44799EF2}" destId="{0D805196-6151-4572-8A4E-EEAB64C15ADE}" srcOrd="0" destOrd="0" presId="urn:microsoft.com/office/officeart/2005/8/layout/hierarchy2"/>
    <dgm:cxn modelId="{A0806B76-30A8-4D40-92DE-B47FA6EE9893}" type="presParOf" srcId="{F1C1DA19-BCD1-41EC-BB5E-331A469B539B}" destId="{319EF318-2C21-4FC3-9875-18F8FD376F83}" srcOrd="1" destOrd="0" presId="urn:microsoft.com/office/officeart/2005/8/layout/hierarchy2"/>
    <dgm:cxn modelId="{A4CDAC4A-40D7-4543-A51B-5D17AB39C18D}" type="presParOf" srcId="{319EF318-2C21-4FC3-9875-18F8FD376F83}" destId="{D48F3361-C5B2-47FE-BC4F-3E6A76C6F4DE}" srcOrd="0" destOrd="0" presId="urn:microsoft.com/office/officeart/2005/8/layout/hierarchy2"/>
    <dgm:cxn modelId="{17ADD780-5485-4359-934F-FE0E2472A01F}" type="presParOf" srcId="{319EF318-2C21-4FC3-9875-18F8FD376F83}" destId="{B40F14E4-9993-4E77-9551-6E29EF490522}" srcOrd="1" destOrd="0" presId="urn:microsoft.com/office/officeart/2005/8/layout/hierarchy2"/>
    <dgm:cxn modelId="{53B6F83D-3F21-46FA-8179-38F432967055}" type="presParOf" srcId="{B40F14E4-9993-4E77-9551-6E29EF490522}" destId="{9D7F9B11-FA5B-4E70-B875-C508A83A1E93}" srcOrd="0" destOrd="0" presId="urn:microsoft.com/office/officeart/2005/8/layout/hierarchy2"/>
    <dgm:cxn modelId="{43499ABE-1DE7-4229-A086-DD97EB0E9313}" type="presParOf" srcId="{9D7F9B11-FA5B-4E70-B875-C508A83A1E93}" destId="{5BF7D62E-6404-4EFA-88BA-13ED9174802A}" srcOrd="0" destOrd="0" presId="urn:microsoft.com/office/officeart/2005/8/layout/hierarchy2"/>
    <dgm:cxn modelId="{B366689C-B053-44A3-9E2E-1C51E8920E48}" type="presParOf" srcId="{B40F14E4-9993-4E77-9551-6E29EF490522}" destId="{13C1C666-38CE-4F53-87EE-79B545B11FE5}" srcOrd="1" destOrd="0" presId="urn:microsoft.com/office/officeart/2005/8/layout/hierarchy2"/>
    <dgm:cxn modelId="{63E96167-9B10-4A8D-9644-1A0A2E14236B}" type="presParOf" srcId="{13C1C666-38CE-4F53-87EE-79B545B11FE5}" destId="{0D3607CC-E5D0-4C6F-ADEB-D4D19B7E7022}" srcOrd="0" destOrd="0" presId="urn:microsoft.com/office/officeart/2005/8/layout/hierarchy2"/>
    <dgm:cxn modelId="{BBE59770-8DB1-4CCD-B14E-3005C0E020C3}" type="presParOf" srcId="{13C1C666-38CE-4F53-87EE-79B545B11FE5}" destId="{4F4F1775-9AA6-48B2-B4E1-6A67E55CD5D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87EF29-D2AD-4EE4-BCD4-110217E97890}" type="doc">
      <dgm:prSet loTypeId="urn:microsoft.com/office/officeart/2005/8/layout/chevron1" loCatId="process" qsTypeId="urn:microsoft.com/office/officeart/2005/8/quickstyle/simple1" qsCatId="simple" csTypeId="urn:microsoft.com/office/officeart/2005/8/colors/colorful1" csCatId="colorful" phldr="1"/>
      <dgm:spPr/>
    </dgm:pt>
    <dgm:pt modelId="{C0B92E0A-99AE-4031-AA7E-C74C5450A578}">
      <dgm:prSet phldrT="[Text]"/>
      <dgm:spPr/>
      <dgm:t>
        <a:bodyPr/>
        <a:lstStyle/>
        <a:p>
          <a:r>
            <a:rPr lang="en-US" dirty="0">
              <a:solidFill>
                <a:schemeClr val="tx1"/>
              </a:solidFill>
            </a:rPr>
            <a:t>Similarity of data in higher dimension : finding similarity matrix in higher dimension</a:t>
          </a:r>
          <a:endParaRPr lang="en-IN" dirty="0">
            <a:solidFill>
              <a:schemeClr val="tx1"/>
            </a:solidFill>
          </a:endParaRPr>
        </a:p>
      </dgm:t>
    </dgm:pt>
    <dgm:pt modelId="{6BA5D556-C37F-43E1-8C95-781A8EFA1E6B}" type="parTrans" cxnId="{FB467AC8-B29F-4724-BFC6-F91CD0298317}">
      <dgm:prSet/>
      <dgm:spPr/>
      <dgm:t>
        <a:bodyPr/>
        <a:lstStyle/>
        <a:p>
          <a:endParaRPr lang="en-IN">
            <a:solidFill>
              <a:schemeClr val="tx1"/>
            </a:solidFill>
          </a:endParaRPr>
        </a:p>
      </dgm:t>
    </dgm:pt>
    <dgm:pt modelId="{8FBBBE59-2DB6-4A6E-951E-654F03FAF691}" type="sibTrans" cxnId="{FB467AC8-B29F-4724-BFC6-F91CD0298317}">
      <dgm:prSet/>
      <dgm:spPr/>
      <dgm:t>
        <a:bodyPr/>
        <a:lstStyle/>
        <a:p>
          <a:endParaRPr lang="en-IN">
            <a:solidFill>
              <a:schemeClr val="tx1"/>
            </a:solidFill>
          </a:endParaRPr>
        </a:p>
      </dgm:t>
    </dgm:pt>
    <dgm:pt modelId="{B7E56EC6-8B50-4D09-BD73-5F1FA59D63AE}">
      <dgm:prSet phldrT="[Text]"/>
      <dgm:spPr/>
      <dgm:t>
        <a:bodyPr/>
        <a:lstStyle/>
        <a:p>
          <a:r>
            <a:rPr lang="en-US" dirty="0">
              <a:solidFill>
                <a:schemeClr val="tx1"/>
              </a:solidFill>
            </a:rPr>
            <a:t>Random mapping in lower dimension data: Finding similarity matrix in lower dimension</a:t>
          </a:r>
          <a:endParaRPr lang="en-IN" dirty="0">
            <a:solidFill>
              <a:schemeClr val="tx1"/>
            </a:solidFill>
          </a:endParaRPr>
        </a:p>
      </dgm:t>
    </dgm:pt>
    <dgm:pt modelId="{7D1FC3E0-CB1B-44A2-98D9-6F7A320D1EB5}" type="parTrans" cxnId="{EFDFEDEE-8E12-4AD6-951F-71CC18BEB584}">
      <dgm:prSet/>
      <dgm:spPr/>
      <dgm:t>
        <a:bodyPr/>
        <a:lstStyle/>
        <a:p>
          <a:endParaRPr lang="en-IN">
            <a:solidFill>
              <a:schemeClr val="tx1"/>
            </a:solidFill>
          </a:endParaRPr>
        </a:p>
      </dgm:t>
    </dgm:pt>
    <dgm:pt modelId="{2328764E-286B-46EC-BDC4-262B8904D852}" type="sibTrans" cxnId="{EFDFEDEE-8E12-4AD6-951F-71CC18BEB584}">
      <dgm:prSet/>
      <dgm:spPr/>
      <dgm:t>
        <a:bodyPr/>
        <a:lstStyle/>
        <a:p>
          <a:endParaRPr lang="en-IN">
            <a:solidFill>
              <a:schemeClr val="tx1"/>
            </a:solidFill>
          </a:endParaRPr>
        </a:p>
      </dgm:t>
    </dgm:pt>
    <dgm:pt modelId="{2679BF0E-59AF-4B2D-AA57-95C9AE70A816}">
      <dgm:prSet phldrT="[Text]"/>
      <dgm:spPr/>
      <dgm:t>
        <a:bodyPr/>
        <a:lstStyle/>
        <a:p>
          <a:r>
            <a:rPr lang="en-US" dirty="0">
              <a:solidFill>
                <a:schemeClr val="tx1"/>
              </a:solidFill>
            </a:rPr>
            <a:t>Iterative approach to make similarity matrix in lower dimension closer to similarity matrix in higher dimension</a:t>
          </a:r>
          <a:endParaRPr lang="en-IN" dirty="0">
            <a:solidFill>
              <a:schemeClr val="tx1"/>
            </a:solidFill>
          </a:endParaRPr>
        </a:p>
      </dgm:t>
    </dgm:pt>
    <dgm:pt modelId="{CB4DDF63-38CD-45A5-8BFB-4BDAAC3E2D0C}" type="parTrans" cxnId="{F2781D5F-1DAB-4B3E-A74D-E1114AB6B4B6}">
      <dgm:prSet/>
      <dgm:spPr/>
      <dgm:t>
        <a:bodyPr/>
        <a:lstStyle/>
        <a:p>
          <a:endParaRPr lang="en-IN">
            <a:solidFill>
              <a:schemeClr val="tx1"/>
            </a:solidFill>
          </a:endParaRPr>
        </a:p>
      </dgm:t>
    </dgm:pt>
    <dgm:pt modelId="{5AB9EF96-5CF2-453B-8CC2-06D48D3975CF}" type="sibTrans" cxnId="{F2781D5F-1DAB-4B3E-A74D-E1114AB6B4B6}">
      <dgm:prSet/>
      <dgm:spPr/>
      <dgm:t>
        <a:bodyPr/>
        <a:lstStyle/>
        <a:p>
          <a:endParaRPr lang="en-IN">
            <a:solidFill>
              <a:schemeClr val="tx1"/>
            </a:solidFill>
          </a:endParaRPr>
        </a:p>
      </dgm:t>
    </dgm:pt>
    <dgm:pt modelId="{1A280C1B-B009-44C2-9D4A-C9CCCABA35FD}" type="pres">
      <dgm:prSet presAssocID="{1D87EF29-D2AD-4EE4-BCD4-110217E97890}" presName="Name0" presStyleCnt="0">
        <dgm:presLayoutVars>
          <dgm:dir/>
          <dgm:animLvl val="lvl"/>
          <dgm:resizeHandles val="exact"/>
        </dgm:presLayoutVars>
      </dgm:prSet>
      <dgm:spPr/>
    </dgm:pt>
    <dgm:pt modelId="{69BFC7F5-BF2A-4616-AA90-11E0D1A67E31}" type="pres">
      <dgm:prSet presAssocID="{C0B92E0A-99AE-4031-AA7E-C74C5450A578}" presName="parTxOnly" presStyleLbl="node1" presStyleIdx="0" presStyleCnt="3">
        <dgm:presLayoutVars>
          <dgm:chMax val="0"/>
          <dgm:chPref val="0"/>
          <dgm:bulletEnabled val="1"/>
        </dgm:presLayoutVars>
      </dgm:prSet>
      <dgm:spPr/>
      <dgm:t>
        <a:bodyPr/>
        <a:lstStyle/>
        <a:p>
          <a:endParaRPr lang="en-IN"/>
        </a:p>
      </dgm:t>
    </dgm:pt>
    <dgm:pt modelId="{EFED974A-99EE-4C94-9B85-855C0ED58731}" type="pres">
      <dgm:prSet presAssocID="{8FBBBE59-2DB6-4A6E-951E-654F03FAF691}" presName="parTxOnlySpace" presStyleCnt="0"/>
      <dgm:spPr/>
    </dgm:pt>
    <dgm:pt modelId="{2A4D154A-EF45-49CC-A2F9-C4F7C6790CBB}" type="pres">
      <dgm:prSet presAssocID="{B7E56EC6-8B50-4D09-BD73-5F1FA59D63AE}" presName="parTxOnly" presStyleLbl="node1" presStyleIdx="1" presStyleCnt="3">
        <dgm:presLayoutVars>
          <dgm:chMax val="0"/>
          <dgm:chPref val="0"/>
          <dgm:bulletEnabled val="1"/>
        </dgm:presLayoutVars>
      </dgm:prSet>
      <dgm:spPr/>
      <dgm:t>
        <a:bodyPr/>
        <a:lstStyle/>
        <a:p>
          <a:endParaRPr lang="en-IN"/>
        </a:p>
      </dgm:t>
    </dgm:pt>
    <dgm:pt modelId="{E6988DA0-C9FD-4E34-83CB-E8A72036B723}" type="pres">
      <dgm:prSet presAssocID="{2328764E-286B-46EC-BDC4-262B8904D852}" presName="parTxOnlySpace" presStyleCnt="0"/>
      <dgm:spPr/>
    </dgm:pt>
    <dgm:pt modelId="{8F6D2199-1E25-437F-B700-A1BF5F3D45DF}" type="pres">
      <dgm:prSet presAssocID="{2679BF0E-59AF-4B2D-AA57-95C9AE70A816}" presName="parTxOnly" presStyleLbl="node1" presStyleIdx="2" presStyleCnt="3">
        <dgm:presLayoutVars>
          <dgm:chMax val="0"/>
          <dgm:chPref val="0"/>
          <dgm:bulletEnabled val="1"/>
        </dgm:presLayoutVars>
      </dgm:prSet>
      <dgm:spPr/>
      <dgm:t>
        <a:bodyPr/>
        <a:lstStyle/>
        <a:p>
          <a:endParaRPr lang="en-IN"/>
        </a:p>
      </dgm:t>
    </dgm:pt>
  </dgm:ptLst>
  <dgm:cxnLst>
    <dgm:cxn modelId="{F2781D5F-1DAB-4B3E-A74D-E1114AB6B4B6}" srcId="{1D87EF29-D2AD-4EE4-BCD4-110217E97890}" destId="{2679BF0E-59AF-4B2D-AA57-95C9AE70A816}" srcOrd="2" destOrd="0" parTransId="{CB4DDF63-38CD-45A5-8BFB-4BDAAC3E2D0C}" sibTransId="{5AB9EF96-5CF2-453B-8CC2-06D48D3975CF}"/>
    <dgm:cxn modelId="{7D8BC89C-0882-4D9B-80B3-2E86066C550D}" type="presOf" srcId="{C0B92E0A-99AE-4031-AA7E-C74C5450A578}" destId="{69BFC7F5-BF2A-4616-AA90-11E0D1A67E31}" srcOrd="0" destOrd="0" presId="urn:microsoft.com/office/officeart/2005/8/layout/chevron1"/>
    <dgm:cxn modelId="{FB467AC8-B29F-4724-BFC6-F91CD0298317}" srcId="{1D87EF29-D2AD-4EE4-BCD4-110217E97890}" destId="{C0B92E0A-99AE-4031-AA7E-C74C5450A578}" srcOrd="0" destOrd="0" parTransId="{6BA5D556-C37F-43E1-8C95-781A8EFA1E6B}" sibTransId="{8FBBBE59-2DB6-4A6E-951E-654F03FAF691}"/>
    <dgm:cxn modelId="{B83065E4-D849-47A1-A1E9-E7C8CD1E2E8B}" type="presOf" srcId="{B7E56EC6-8B50-4D09-BD73-5F1FA59D63AE}" destId="{2A4D154A-EF45-49CC-A2F9-C4F7C6790CBB}" srcOrd="0" destOrd="0" presId="urn:microsoft.com/office/officeart/2005/8/layout/chevron1"/>
    <dgm:cxn modelId="{EFDFEDEE-8E12-4AD6-951F-71CC18BEB584}" srcId="{1D87EF29-D2AD-4EE4-BCD4-110217E97890}" destId="{B7E56EC6-8B50-4D09-BD73-5F1FA59D63AE}" srcOrd="1" destOrd="0" parTransId="{7D1FC3E0-CB1B-44A2-98D9-6F7A320D1EB5}" sibTransId="{2328764E-286B-46EC-BDC4-262B8904D852}"/>
    <dgm:cxn modelId="{1BA32F32-392B-4629-A00D-549E3E62F46D}" type="presOf" srcId="{1D87EF29-D2AD-4EE4-BCD4-110217E97890}" destId="{1A280C1B-B009-44C2-9D4A-C9CCCABA35FD}" srcOrd="0" destOrd="0" presId="urn:microsoft.com/office/officeart/2005/8/layout/chevron1"/>
    <dgm:cxn modelId="{5AF93208-55E7-4FA2-B15A-A33938615ACE}" type="presOf" srcId="{2679BF0E-59AF-4B2D-AA57-95C9AE70A816}" destId="{8F6D2199-1E25-437F-B700-A1BF5F3D45DF}" srcOrd="0" destOrd="0" presId="urn:microsoft.com/office/officeart/2005/8/layout/chevron1"/>
    <dgm:cxn modelId="{54F17E23-76BD-46F0-9752-61C4D8E55142}" type="presParOf" srcId="{1A280C1B-B009-44C2-9D4A-C9CCCABA35FD}" destId="{69BFC7F5-BF2A-4616-AA90-11E0D1A67E31}" srcOrd="0" destOrd="0" presId="urn:microsoft.com/office/officeart/2005/8/layout/chevron1"/>
    <dgm:cxn modelId="{D360BB28-C423-4BB7-A636-0AF749FB172E}" type="presParOf" srcId="{1A280C1B-B009-44C2-9D4A-C9CCCABA35FD}" destId="{EFED974A-99EE-4C94-9B85-855C0ED58731}" srcOrd="1" destOrd="0" presId="urn:microsoft.com/office/officeart/2005/8/layout/chevron1"/>
    <dgm:cxn modelId="{5BF6B2D3-BB63-40AF-88A3-AA33DC4E46C0}" type="presParOf" srcId="{1A280C1B-B009-44C2-9D4A-C9CCCABA35FD}" destId="{2A4D154A-EF45-49CC-A2F9-C4F7C6790CBB}" srcOrd="2" destOrd="0" presId="urn:microsoft.com/office/officeart/2005/8/layout/chevron1"/>
    <dgm:cxn modelId="{C5CF2E23-CF40-4754-8A50-D9B7CB181D03}" type="presParOf" srcId="{1A280C1B-B009-44C2-9D4A-C9CCCABA35FD}" destId="{E6988DA0-C9FD-4E34-83CB-E8A72036B723}" srcOrd="3" destOrd="0" presId="urn:microsoft.com/office/officeart/2005/8/layout/chevron1"/>
    <dgm:cxn modelId="{C2BE0345-5EB1-4733-B7B5-B3D9547289FC}" type="presParOf" srcId="{1A280C1B-B009-44C2-9D4A-C9CCCABA35FD}" destId="{8F6D2199-1E25-437F-B700-A1BF5F3D45D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87EF29-D2AD-4EE4-BCD4-110217E97890}" type="doc">
      <dgm:prSet loTypeId="urn:microsoft.com/office/officeart/2005/8/layout/chevron1" loCatId="process" qsTypeId="urn:microsoft.com/office/officeart/2005/8/quickstyle/simple1" qsCatId="simple" csTypeId="urn:microsoft.com/office/officeart/2005/8/colors/colorful1" csCatId="colorful" phldr="1"/>
      <dgm:spPr/>
    </dgm:pt>
    <dgm:pt modelId="{C0B92E0A-99AE-4031-AA7E-C74C5450A578}">
      <dgm:prSet phldrT="[Text]"/>
      <dgm:spPr/>
      <dgm:t>
        <a:bodyPr/>
        <a:lstStyle/>
        <a:p>
          <a:r>
            <a:rPr lang="en-US" dirty="0">
              <a:solidFill>
                <a:schemeClr val="tx1"/>
              </a:solidFill>
            </a:rPr>
            <a:t>Similarity of data in higher dimension : finding similarity matrix in higher dimension</a:t>
          </a:r>
          <a:endParaRPr lang="en-IN" dirty="0">
            <a:solidFill>
              <a:schemeClr val="tx1"/>
            </a:solidFill>
          </a:endParaRPr>
        </a:p>
      </dgm:t>
    </dgm:pt>
    <dgm:pt modelId="{6BA5D556-C37F-43E1-8C95-781A8EFA1E6B}" type="parTrans" cxnId="{FB467AC8-B29F-4724-BFC6-F91CD0298317}">
      <dgm:prSet/>
      <dgm:spPr/>
      <dgm:t>
        <a:bodyPr/>
        <a:lstStyle/>
        <a:p>
          <a:endParaRPr lang="en-IN">
            <a:solidFill>
              <a:schemeClr val="tx1"/>
            </a:solidFill>
          </a:endParaRPr>
        </a:p>
      </dgm:t>
    </dgm:pt>
    <dgm:pt modelId="{8FBBBE59-2DB6-4A6E-951E-654F03FAF691}" type="sibTrans" cxnId="{FB467AC8-B29F-4724-BFC6-F91CD0298317}">
      <dgm:prSet/>
      <dgm:spPr/>
      <dgm:t>
        <a:bodyPr/>
        <a:lstStyle/>
        <a:p>
          <a:endParaRPr lang="en-IN">
            <a:solidFill>
              <a:schemeClr val="tx1"/>
            </a:solidFill>
          </a:endParaRPr>
        </a:p>
      </dgm:t>
    </dgm:pt>
    <dgm:pt modelId="{B7E56EC6-8B50-4D09-BD73-5F1FA59D63AE}">
      <dgm:prSet phldrT="[Text]"/>
      <dgm:spPr/>
      <dgm:t>
        <a:bodyPr/>
        <a:lstStyle/>
        <a:p>
          <a:r>
            <a:rPr lang="en-US" dirty="0">
              <a:solidFill>
                <a:schemeClr val="tx1"/>
              </a:solidFill>
            </a:rPr>
            <a:t>Random mapping in lower dimension data: Finding similarity matrix in lower dimension</a:t>
          </a:r>
          <a:endParaRPr lang="en-IN" dirty="0">
            <a:solidFill>
              <a:schemeClr val="tx1"/>
            </a:solidFill>
          </a:endParaRPr>
        </a:p>
      </dgm:t>
    </dgm:pt>
    <dgm:pt modelId="{7D1FC3E0-CB1B-44A2-98D9-6F7A320D1EB5}" type="parTrans" cxnId="{EFDFEDEE-8E12-4AD6-951F-71CC18BEB584}">
      <dgm:prSet/>
      <dgm:spPr/>
      <dgm:t>
        <a:bodyPr/>
        <a:lstStyle/>
        <a:p>
          <a:endParaRPr lang="en-IN">
            <a:solidFill>
              <a:schemeClr val="tx1"/>
            </a:solidFill>
          </a:endParaRPr>
        </a:p>
      </dgm:t>
    </dgm:pt>
    <dgm:pt modelId="{2328764E-286B-46EC-BDC4-262B8904D852}" type="sibTrans" cxnId="{EFDFEDEE-8E12-4AD6-951F-71CC18BEB584}">
      <dgm:prSet/>
      <dgm:spPr/>
      <dgm:t>
        <a:bodyPr/>
        <a:lstStyle/>
        <a:p>
          <a:endParaRPr lang="en-IN">
            <a:solidFill>
              <a:schemeClr val="tx1"/>
            </a:solidFill>
          </a:endParaRPr>
        </a:p>
      </dgm:t>
    </dgm:pt>
    <dgm:pt modelId="{2679BF0E-59AF-4B2D-AA57-95C9AE70A816}">
      <dgm:prSet phldrT="[Text]"/>
      <dgm:spPr/>
      <dgm:t>
        <a:bodyPr/>
        <a:lstStyle/>
        <a:p>
          <a:r>
            <a:rPr lang="en-US" dirty="0">
              <a:solidFill>
                <a:schemeClr val="tx1"/>
              </a:solidFill>
            </a:rPr>
            <a:t>Iterative approach to make similarity matrix in lower dimension closer to similarity matrix in higher dimension</a:t>
          </a:r>
          <a:endParaRPr lang="en-IN" dirty="0">
            <a:solidFill>
              <a:schemeClr val="tx1"/>
            </a:solidFill>
          </a:endParaRPr>
        </a:p>
      </dgm:t>
    </dgm:pt>
    <dgm:pt modelId="{CB4DDF63-38CD-45A5-8BFB-4BDAAC3E2D0C}" type="parTrans" cxnId="{F2781D5F-1DAB-4B3E-A74D-E1114AB6B4B6}">
      <dgm:prSet/>
      <dgm:spPr/>
      <dgm:t>
        <a:bodyPr/>
        <a:lstStyle/>
        <a:p>
          <a:endParaRPr lang="en-IN">
            <a:solidFill>
              <a:schemeClr val="tx1"/>
            </a:solidFill>
          </a:endParaRPr>
        </a:p>
      </dgm:t>
    </dgm:pt>
    <dgm:pt modelId="{5AB9EF96-5CF2-453B-8CC2-06D48D3975CF}" type="sibTrans" cxnId="{F2781D5F-1DAB-4B3E-A74D-E1114AB6B4B6}">
      <dgm:prSet/>
      <dgm:spPr/>
      <dgm:t>
        <a:bodyPr/>
        <a:lstStyle/>
        <a:p>
          <a:endParaRPr lang="en-IN">
            <a:solidFill>
              <a:schemeClr val="tx1"/>
            </a:solidFill>
          </a:endParaRPr>
        </a:p>
      </dgm:t>
    </dgm:pt>
    <dgm:pt modelId="{1A280C1B-B009-44C2-9D4A-C9CCCABA35FD}" type="pres">
      <dgm:prSet presAssocID="{1D87EF29-D2AD-4EE4-BCD4-110217E97890}" presName="Name0" presStyleCnt="0">
        <dgm:presLayoutVars>
          <dgm:dir/>
          <dgm:animLvl val="lvl"/>
          <dgm:resizeHandles val="exact"/>
        </dgm:presLayoutVars>
      </dgm:prSet>
      <dgm:spPr/>
    </dgm:pt>
    <dgm:pt modelId="{69BFC7F5-BF2A-4616-AA90-11E0D1A67E31}" type="pres">
      <dgm:prSet presAssocID="{C0B92E0A-99AE-4031-AA7E-C74C5450A578}" presName="parTxOnly" presStyleLbl="node1" presStyleIdx="0" presStyleCnt="3">
        <dgm:presLayoutVars>
          <dgm:chMax val="0"/>
          <dgm:chPref val="0"/>
          <dgm:bulletEnabled val="1"/>
        </dgm:presLayoutVars>
      </dgm:prSet>
      <dgm:spPr/>
      <dgm:t>
        <a:bodyPr/>
        <a:lstStyle/>
        <a:p>
          <a:endParaRPr lang="en-IN"/>
        </a:p>
      </dgm:t>
    </dgm:pt>
    <dgm:pt modelId="{EFED974A-99EE-4C94-9B85-855C0ED58731}" type="pres">
      <dgm:prSet presAssocID="{8FBBBE59-2DB6-4A6E-951E-654F03FAF691}" presName="parTxOnlySpace" presStyleCnt="0"/>
      <dgm:spPr/>
    </dgm:pt>
    <dgm:pt modelId="{2A4D154A-EF45-49CC-A2F9-C4F7C6790CBB}" type="pres">
      <dgm:prSet presAssocID="{B7E56EC6-8B50-4D09-BD73-5F1FA59D63AE}" presName="parTxOnly" presStyleLbl="node1" presStyleIdx="1" presStyleCnt="3">
        <dgm:presLayoutVars>
          <dgm:chMax val="0"/>
          <dgm:chPref val="0"/>
          <dgm:bulletEnabled val="1"/>
        </dgm:presLayoutVars>
      </dgm:prSet>
      <dgm:spPr/>
      <dgm:t>
        <a:bodyPr/>
        <a:lstStyle/>
        <a:p>
          <a:endParaRPr lang="en-IN"/>
        </a:p>
      </dgm:t>
    </dgm:pt>
    <dgm:pt modelId="{E6988DA0-C9FD-4E34-83CB-E8A72036B723}" type="pres">
      <dgm:prSet presAssocID="{2328764E-286B-46EC-BDC4-262B8904D852}" presName="parTxOnlySpace" presStyleCnt="0"/>
      <dgm:spPr/>
    </dgm:pt>
    <dgm:pt modelId="{8F6D2199-1E25-437F-B700-A1BF5F3D45DF}" type="pres">
      <dgm:prSet presAssocID="{2679BF0E-59AF-4B2D-AA57-95C9AE70A816}" presName="parTxOnly" presStyleLbl="node1" presStyleIdx="2" presStyleCnt="3">
        <dgm:presLayoutVars>
          <dgm:chMax val="0"/>
          <dgm:chPref val="0"/>
          <dgm:bulletEnabled val="1"/>
        </dgm:presLayoutVars>
      </dgm:prSet>
      <dgm:spPr/>
      <dgm:t>
        <a:bodyPr/>
        <a:lstStyle/>
        <a:p>
          <a:endParaRPr lang="en-IN"/>
        </a:p>
      </dgm:t>
    </dgm:pt>
  </dgm:ptLst>
  <dgm:cxnLst>
    <dgm:cxn modelId="{F2781D5F-1DAB-4B3E-A74D-E1114AB6B4B6}" srcId="{1D87EF29-D2AD-4EE4-BCD4-110217E97890}" destId="{2679BF0E-59AF-4B2D-AA57-95C9AE70A816}" srcOrd="2" destOrd="0" parTransId="{CB4DDF63-38CD-45A5-8BFB-4BDAAC3E2D0C}" sibTransId="{5AB9EF96-5CF2-453B-8CC2-06D48D3975CF}"/>
    <dgm:cxn modelId="{7D8BC89C-0882-4D9B-80B3-2E86066C550D}" type="presOf" srcId="{C0B92E0A-99AE-4031-AA7E-C74C5450A578}" destId="{69BFC7F5-BF2A-4616-AA90-11E0D1A67E31}" srcOrd="0" destOrd="0" presId="urn:microsoft.com/office/officeart/2005/8/layout/chevron1"/>
    <dgm:cxn modelId="{FB467AC8-B29F-4724-BFC6-F91CD0298317}" srcId="{1D87EF29-D2AD-4EE4-BCD4-110217E97890}" destId="{C0B92E0A-99AE-4031-AA7E-C74C5450A578}" srcOrd="0" destOrd="0" parTransId="{6BA5D556-C37F-43E1-8C95-781A8EFA1E6B}" sibTransId="{8FBBBE59-2DB6-4A6E-951E-654F03FAF691}"/>
    <dgm:cxn modelId="{B83065E4-D849-47A1-A1E9-E7C8CD1E2E8B}" type="presOf" srcId="{B7E56EC6-8B50-4D09-BD73-5F1FA59D63AE}" destId="{2A4D154A-EF45-49CC-A2F9-C4F7C6790CBB}" srcOrd="0" destOrd="0" presId="urn:microsoft.com/office/officeart/2005/8/layout/chevron1"/>
    <dgm:cxn modelId="{EFDFEDEE-8E12-4AD6-951F-71CC18BEB584}" srcId="{1D87EF29-D2AD-4EE4-BCD4-110217E97890}" destId="{B7E56EC6-8B50-4D09-BD73-5F1FA59D63AE}" srcOrd="1" destOrd="0" parTransId="{7D1FC3E0-CB1B-44A2-98D9-6F7A320D1EB5}" sibTransId="{2328764E-286B-46EC-BDC4-262B8904D852}"/>
    <dgm:cxn modelId="{1BA32F32-392B-4629-A00D-549E3E62F46D}" type="presOf" srcId="{1D87EF29-D2AD-4EE4-BCD4-110217E97890}" destId="{1A280C1B-B009-44C2-9D4A-C9CCCABA35FD}" srcOrd="0" destOrd="0" presId="urn:microsoft.com/office/officeart/2005/8/layout/chevron1"/>
    <dgm:cxn modelId="{5AF93208-55E7-4FA2-B15A-A33938615ACE}" type="presOf" srcId="{2679BF0E-59AF-4B2D-AA57-95C9AE70A816}" destId="{8F6D2199-1E25-437F-B700-A1BF5F3D45DF}" srcOrd="0" destOrd="0" presId="urn:microsoft.com/office/officeart/2005/8/layout/chevron1"/>
    <dgm:cxn modelId="{54F17E23-76BD-46F0-9752-61C4D8E55142}" type="presParOf" srcId="{1A280C1B-B009-44C2-9D4A-C9CCCABA35FD}" destId="{69BFC7F5-BF2A-4616-AA90-11E0D1A67E31}" srcOrd="0" destOrd="0" presId="urn:microsoft.com/office/officeart/2005/8/layout/chevron1"/>
    <dgm:cxn modelId="{D360BB28-C423-4BB7-A636-0AF749FB172E}" type="presParOf" srcId="{1A280C1B-B009-44C2-9D4A-C9CCCABA35FD}" destId="{EFED974A-99EE-4C94-9B85-855C0ED58731}" srcOrd="1" destOrd="0" presId="urn:microsoft.com/office/officeart/2005/8/layout/chevron1"/>
    <dgm:cxn modelId="{5BF6B2D3-BB63-40AF-88A3-AA33DC4E46C0}" type="presParOf" srcId="{1A280C1B-B009-44C2-9D4A-C9CCCABA35FD}" destId="{2A4D154A-EF45-49CC-A2F9-C4F7C6790CBB}" srcOrd="2" destOrd="0" presId="urn:microsoft.com/office/officeart/2005/8/layout/chevron1"/>
    <dgm:cxn modelId="{C5CF2E23-CF40-4754-8A50-D9B7CB181D03}" type="presParOf" srcId="{1A280C1B-B009-44C2-9D4A-C9CCCABA35FD}" destId="{E6988DA0-C9FD-4E34-83CB-E8A72036B723}" srcOrd="3" destOrd="0" presId="urn:microsoft.com/office/officeart/2005/8/layout/chevron1"/>
    <dgm:cxn modelId="{C2BE0345-5EB1-4733-B7B5-B3D9547289FC}" type="presParOf" srcId="{1A280C1B-B009-44C2-9D4A-C9CCCABA35FD}" destId="{8F6D2199-1E25-437F-B700-A1BF5F3D45D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87EF29-D2AD-4EE4-BCD4-110217E97890}" type="doc">
      <dgm:prSet loTypeId="urn:microsoft.com/office/officeart/2005/8/layout/chevron1" loCatId="process" qsTypeId="urn:microsoft.com/office/officeart/2005/8/quickstyle/simple1" qsCatId="simple" csTypeId="urn:microsoft.com/office/officeart/2005/8/colors/colorful1" csCatId="colorful" phldr="1"/>
      <dgm:spPr/>
    </dgm:pt>
    <dgm:pt modelId="{C0B92E0A-99AE-4031-AA7E-C74C5450A578}">
      <dgm:prSet phldrT="[Text]"/>
      <dgm:spPr/>
      <dgm:t>
        <a:bodyPr/>
        <a:lstStyle/>
        <a:p>
          <a:r>
            <a:rPr lang="en-US" dirty="0">
              <a:solidFill>
                <a:schemeClr val="tx1"/>
              </a:solidFill>
            </a:rPr>
            <a:t>Similarity of data in higher dimension : finding similarity matrix in higher dimension</a:t>
          </a:r>
          <a:endParaRPr lang="en-IN" dirty="0">
            <a:solidFill>
              <a:schemeClr val="tx1"/>
            </a:solidFill>
          </a:endParaRPr>
        </a:p>
      </dgm:t>
    </dgm:pt>
    <dgm:pt modelId="{6BA5D556-C37F-43E1-8C95-781A8EFA1E6B}" type="parTrans" cxnId="{FB467AC8-B29F-4724-BFC6-F91CD0298317}">
      <dgm:prSet/>
      <dgm:spPr/>
      <dgm:t>
        <a:bodyPr/>
        <a:lstStyle/>
        <a:p>
          <a:endParaRPr lang="en-IN">
            <a:solidFill>
              <a:schemeClr val="tx1"/>
            </a:solidFill>
          </a:endParaRPr>
        </a:p>
      </dgm:t>
    </dgm:pt>
    <dgm:pt modelId="{8FBBBE59-2DB6-4A6E-951E-654F03FAF691}" type="sibTrans" cxnId="{FB467AC8-B29F-4724-BFC6-F91CD0298317}">
      <dgm:prSet/>
      <dgm:spPr/>
      <dgm:t>
        <a:bodyPr/>
        <a:lstStyle/>
        <a:p>
          <a:endParaRPr lang="en-IN">
            <a:solidFill>
              <a:schemeClr val="tx1"/>
            </a:solidFill>
          </a:endParaRPr>
        </a:p>
      </dgm:t>
    </dgm:pt>
    <dgm:pt modelId="{B7E56EC6-8B50-4D09-BD73-5F1FA59D63AE}">
      <dgm:prSet phldrT="[Text]"/>
      <dgm:spPr/>
      <dgm:t>
        <a:bodyPr/>
        <a:lstStyle/>
        <a:p>
          <a:r>
            <a:rPr lang="en-US" dirty="0">
              <a:solidFill>
                <a:schemeClr val="tx1"/>
              </a:solidFill>
            </a:rPr>
            <a:t>Random mapping in lower dimension data: Finding similarity matrix in lower dimension</a:t>
          </a:r>
          <a:endParaRPr lang="en-IN" dirty="0">
            <a:solidFill>
              <a:schemeClr val="tx1"/>
            </a:solidFill>
          </a:endParaRPr>
        </a:p>
      </dgm:t>
    </dgm:pt>
    <dgm:pt modelId="{7D1FC3E0-CB1B-44A2-98D9-6F7A320D1EB5}" type="parTrans" cxnId="{EFDFEDEE-8E12-4AD6-951F-71CC18BEB584}">
      <dgm:prSet/>
      <dgm:spPr/>
      <dgm:t>
        <a:bodyPr/>
        <a:lstStyle/>
        <a:p>
          <a:endParaRPr lang="en-IN">
            <a:solidFill>
              <a:schemeClr val="tx1"/>
            </a:solidFill>
          </a:endParaRPr>
        </a:p>
      </dgm:t>
    </dgm:pt>
    <dgm:pt modelId="{2328764E-286B-46EC-BDC4-262B8904D852}" type="sibTrans" cxnId="{EFDFEDEE-8E12-4AD6-951F-71CC18BEB584}">
      <dgm:prSet/>
      <dgm:spPr/>
      <dgm:t>
        <a:bodyPr/>
        <a:lstStyle/>
        <a:p>
          <a:endParaRPr lang="en-IN">
            <a:solidFill>
              <a:schemeClr val="tx1"/>
            </a:solidFill>
          </a:endParaRPr>
        </a:p>
      </dgm:t>
    </dgm:pt>
    <dgm:pt modelId="{2679BF0E-59AF-4B2D-AA57-95C9AE70A816}">
      <dgm:prSet phldrT="[Text]"/>
      <dgm:spPr/>
      <dgm:t>
        <a:bodyPr/>
        <a:lstStyle/>
        <a:p>
          <a:r>
            <a:rPr lang="en-US" dirty="0">
              <a:solidFill>
                <a:schemeClr val="tx1"/>
              </a:solidFill>
            </a:rPr>
            <a:t>Iterative approach to make similarity matrix in lower dimension closer to similarity matrix in higher dimension</a:t>
          </a:r>
          <a:endParaRPr lang="en-IN" dirty="0">
            <a:solidFill>
              <a:schemeClr val="tx1"/>
            </a:solidFill>
          </a:endParaRPr>
        </a:p>
      </dgm:t>
    </dgm:pt>
    <dgm:pt modelId="{CB4DDF63-38CD-45A5-8BFB-4BDAAC3E2D0C}" type="parTrans" cxnId="{F2781D5F-1DAB-4B3E-A74D-E1114AB6B4B6}">
      <dgm:prSet/>
      <dgm:spPr/>
      <dgm:t>
        <a:bodyPr/>
        <a:lstStyle/>
        <a:p>
          <a:endParaRPr lang="en-IN">
            <a:solidFill>
              <a:schemeClr val="tx1"/>
            </a:solidFill>
          </a:endParaRPr>
        </a:p>
      </dgm:t>
    </dgm:pt>
    <dgm:pt modelId="{5AB9EF96-5CF2-453B-8CC2-06D48D3975CF}" type="sibTrans" cxnId="{F2781D5F-1DAB-4B3E-A74D-E1114AB6B4B6}">
      <dgm:prSet/>
      <dgm:spPr/>
      <dgm:t>
        <a:bodyPr/>
        <a:lstStyle/>
        <a:p>
          <a:endParaRPr lang="en-IN">
            <a:solidFill>
              <a:schemeClr val="tx1"/>
            </a:solidFill>
          </a:endParaRPr>
        </a:p>
      </dgm:t>
    </dgm:pt>
    <dgm:pt modelId="{1A280C1B-B009-44C2-9D4A-C9CCCABA35FD}" type="pres">
      <dgm:prSet presAssocID="{1D87EF29-D2AD-4EE4-BCD4-110217E97890}" presName="Name0" presStyleCnt="0">
        <dgm:presLayoutVars>
          <dgm:dir/>
          <dgm:animLvl val="lvl"/>
          <dgm:resizeHandles val="exact"/>
        </dgm:presLayoutVars>
      </dgm:prSet>
      <dgm:spPr/>
    </dgm:pt>
    <dgm:pt modelId="{69BFC7F5-BF2A-4616-AA90-11E0D1A67E31}" type="pres">
      <dgm:prSet presAssocID="{C0B92E0A-99AE-4031-AA7E-C74C5450A578}" presName="parTxOnly" presStyleLbl="node1" presStyleIdx="0" presStyleCnt="3">
        <dgm:presLayoutVars>
          <dgm:chMax val="0"/>
          <dgm:chPref val="0"/>
          <dgm:bulletEnabled val="1"/>
        </dgm:presLayoutVars>
      </dgm:prSet>
      <dgm:spPr/>
      <dgm:t>
        <a:bodyPr/>
        <a:lstStyle/>
        <a:p>
          <a:endParaRPr lang="en-IN"/>
        </a:p>
      </dgm:t>
    </dgm:pt>
    <dgm:pt modelId="{EFED974A-99EE-4C94-9B85-855C0ED58731}" type="pres">
      <dgm:prSet presAssocID="{8FBBBE59-2DB6-4A6E-951E-654F03FAF691}" presName="parTxOnlySpace" presStyleCnt="0"/>
      <dgm:spPr/>
    </dgm:pt>
    <dgm:pt modelId="{2A4D154A-EF45-49CC-A2F9-C4F7C6790CBB}" type="pres">
      <dgm:prSet presAssocID="{B7E56EC6-8B50-4D09-BD73-5F1FA59D63AE}" presName="parTxOnly" presStyleLbl="node1" presStyleIdx="1" presStyleCnt="3">
        <dgm:presLayoutVars>
          <dgm:chMax val="0"/>
          <dgm:chPref val="0"/>
          <dgm:bulletEnabled val="1"/>
        </dgm:presLayoutVars>
      </dgm:prSet>
      <dgm:spPr/>
      <dgm:t>
        <a:bodyPr/>
        <a:lstStyle/>
        <a:p>
          <a:endParaRPr lang="en-IN"/>
        </a:p>
      </dgm:t>
    </dgm:pt>
    <dgm:pt modelId="{E6988DA0-C9FD-4E34-83CB-E8A72036B723}" type="pres">
      <dgm:prSet presAssocID="{2328764E-286B-46EC-BDC4-262B8904D852}" presName="parTxOnlySpace" presStyleCnt="0"/>
      <dgm:spPr/>
    </dgm:pt>
    <dgm:pt modelId="{8F6D2199-1E25-437F-B700-A1BF5F3D45DF}" type="pres">
      <dgm:prSet presAssocID="{2679BF0E-59AF-4B2D-AA57-95C9AE70A816}" presName="parTxOnly" presStyleLbl="node1" presStyleIdx="2" presStyleCnt="3">
        <dgm:presLayoutVars>
          <dgm:chMax val="0"/>
          <dgm:chPref val="0"/>
          <dgm:bulletEnabled val="1"/>
        </dgm:presLayoutVars>
      </dgm:prSet>
      <dgm:spPr/>
      <dgm:t>
        <a:bodyPr/>
        <a:lstStyle/>
        <a:p>
          <a:endParaRPr lang="en-IN"/>
        </a:p>
      </dgm:t>
    </dgm:pt>
  </dgm:ptLst>
  <dgm:cxnLst>
    <dgm:cxn modelId="{F2781D5F-1DAB-4B3E-A74D-E1114AB6B4B6}" srcId="{1D87EF29-D2AD-4EE4-BCD4-110217E97890}" destId="{2679BF0E-59AF-4B2D-AA57-95C9AE70A816}" srcOrd="2" destOrd="0" parTransId="{CB4DDF63-38CD-45A5-8BFB-4BDAAC3E2D0C}" sibTransId="{5AB9EF96-5CF2-453B-8CC2-06D48D3975CF}"/>
    <dgm:cxn modelId="{7D8BC89C-0882-4D9B-80B3-2E86066C550D}" type="presOf" srcId="{C0B92E0A-99AE-4031-AA7E-C74C5450A578}" destId="{69BFC7F5-BF2A-4616-AA90-11E0D1A67E31}" srcOrd="0" destOrd="0" presId="urn:microsoft.com/office/officeart/2005/8/layout/chevron1"/>
    <dgm:cxn modelId="{FB467AC8-B29F-4724-BFC6-F91CD0298317}" srcId="{1D87EF29-D2AD-4EE4-BCD4-110217E97890}" destId="{C0B92E0A-99AE-4031-AA7E-C74C5450A578}" srcOrd="0" destOrd="0" parTransId="{6BA5D556-C37F-43E1-8C95-781A8EFA1E6B}" sibTransId="{8FBBBE59-2DB6-4A6E-951E-654F03FAF691}"/>
    <dgm:cxn modelId="{B83065E4-D849-47A1-A1E9-E7C8CD1E2E8B}" type="presOf" srcId="{B7E56EC6-8B50-4D09-BD73-5F1FA59D63AE}" destId="{2A4D154A-EF45-49CC-A2F9-C4F7C6790CBB}" srcOrd="0" destOrd="0" presId="urn:microsoft.com/office/officeart/2005/8/layout/chevron1"/>
    <dgm:cxn modelId="{EFDFEDEE-8E12-4AD6-951F-71CC18BEB584}" srcId="{1D87EF29-D2AD-4EE4-BCD4-110217E97890}" destId="{B7E56EC6-8B50-4D09-BD73-5F1FA59D63AE}" srcOrd="1" destOrd="0" parTransId="{7D1FC3E0-CB1B-44A2-98D9-6F7A320D1EB5}" sibTransId="{2328764E-286B-46EC-BDC4-262B8904D852}"/>
    <dgm:cxn modelId="{1BA32F32-392B-4629-A00D-549E3E62F46D}" type="presOf" srcId="{1D87EF29-D2AD-4EE4-BCD4-110217E97890}" destId="{1A280C1B-B009-44C2-9D4A-C9CCCABA35FD}" srcOrd="0" destOrd="0" presId="urn:microsoft.com/office/officeart/2005/8/layout/chevron1"/>
    <dgm:cxn modelId="{5AF93208-55E7-4FA2-B15A-A33938615ACE}" type="presOf" srcId="{2679BF0E-59AF-4B2D-AA57-95C9AE70A816}" destId="{8F6D2199-1E25-437F-B700-A1BF5F3D45DF}" srcOrd="0" destOrd="0" presId="urn:microsoft.com/office/officeart/2005/8/layout/chevron1"/>
    <dgm:cxn modelId="{54F17E23-76BD-46F0-9752-61C4D8E55142}" type="presParOf" srcId="{1A280C1B-B009-44C2-9D4A-C9CCCABA35FD}" destId="{69BFC7F5-BF2A-4616-AA90-11E0D1A67E31}" srcOrd="0" destOrd="0" presId="urn:microsoft.com/office/officeart/2005/8/layout/chevron1"/>
    <dgm:cxn modelId="{D360BB28-C423-4BB7-A636-0AF749FB172E}" type="presParOf" srcId="{1A280C1B-B009-44C2-9D4A-C9CCCABA35FD}" destId="{EFED974A-99EE-4C94-9B85-855C0ED58731}" srcOrd="1" destOrd="0" presId="urn:microsoft.com/office/officeart/2005/8/layout/chevron1"/>
    <dgm:cxn modelId="{5BF6B2D3-BB63-40AF-88A3-AA33DC4E46C0}" type="presParOf" srcId="{1A280C1B-B009-44C2-9D4A-C9CCCABA35FD}" destId="{2A4D154A-EF45-49CC-A2F9-C4F7C6790CBB}" srcOrd="2" destOrd="0" presId="urn:microsoft.com/office/officeart/2005/8/layout/chevron1"/>
    <dgm:cxn modelId="{C5CF2E23-CF40-4754-8A50-D9B7CB181D03}" type="presParOf" srcId="{1A280C1B-B009-44C2-9D4A-C9CCCABA35FD}" destId="{E6988DA0-C9FD-4E34-83CB-E8A72036B723}" srcOrd="3" destOrd="0" presId="urn:microsoft.com/office/officeart/2005/8/layout/chevron1"/>
    <dgm:cxn modelId="{C2BE0345-5EB1-4733-B7B5-B3D9547289FC}" type="presParOf" srcId="{1A280C1B-B009-44C2-9D4A-C9CCCABA35FD}" destId="{8F6D2199-1E25-437F-B700-A1BF5F3D45D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8C0E3-C0D2-400E-B754-EBDA96C61E73}">
      <dsp:nvSpPr>
        <dsp:cNvPr id="0" name=""/>
        <dsp:cNvSpPr/>
      </dsp:nvSpPr>
      <dsp:spPr>
        <a:xfrm>
          <a:off x="2531" y="1890398"/>
          <a:ext cx="1379390" cy="6896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Dimensionality Reduction (Feature Treatment)</a:t>
          </a:r>
          <a:endParaRPr lang="en-IN" sz="1300" kern="1200" dirty="0"/>
        </a:p>
      </dsp:txBody>
      <dsp:txXfrm>
        <a:off x="22731" y="1910598"/>
        <a:ext cx="1338990" cy="649295"/>
      </dsp:txXfrm>
    </dsp:sp>
    <dsp:sp modelId="{F4D853AF-A60F-4EF3-81BB-E78A653DBF55}">
      <dsp:nvSpPr>
        <dsp:cNvPr id="0" name=""/>
        <dsp:cNvSpPr/>
      </dsp:nvSpPr>
      <dsp:spPr>
        <a:xfrm rot="18509147">
          <a:off x="1214494" y="1870401"/>
          <a:ext cx="886611" cy="35683"/>
        </a:xfrm>
        <a:custGeom>
          <a:avLst/>
          <a:gdLst/>
          <a:ahLst/>
          <a:cxnLst/>
          <a:rect l="0" t="0" r="0" b="0"/>
          <a:pathLst>
            <a:path>
              <a:moveTo>
                <a:pt x="0" y="17841"/>
              </a:moveTo>
              <a:lnTo>
                <a:pt x="886611" y="1784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635635" y="1866077"/>
        <a:ext cx="44330" cy="44330"/>
      </dsp:txXfrm>
    </dsp:sp>
    <dsp:sp modelId="{F57BFEDA-0DCE-42B4-8A9E-2246BE381DBF}">
      <dsp:nvSpPr>
        <dsp:cNvPr id="0" name=""/>
        <dsp:cNvSpPr/>
      </dsp:nvSpPr>
      <dsp:spPr>
        <a:xfrm>
          <a:off x="1933678" y="1196392"/>
          <a:ext cx="1379390" cy="6896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Feature Extraction</a:t>
          </a:r>
          <a:endParaRPr lang="en-IN" sz="1300" kern="1200" dirty="0"/>
        </a:p>
      </dsp:txBody>
      <dsp:txXfrm>
        <a:off x="1953878" y="1216592"/>
        <a:ext cx="1338990" cy="649295"/>
      </dsp:txXfrm>
    </dsp:sp>
    <dsp:sp modelId="{BC5EC154-FADD-4678-8682-3CB05AC8D847}">
      <dsp:nvSpPr>
        <dsp:cNvPr id="0" name=""/>
        <dsp:cNvSpPr/>
      </dsp:nvSpPr>
      <dsp:spPr>
        <a:xfrm rot="18770822">
          <a:off x="3183270" y="1225967"/>
          <a:ext cx="811354" cy="35683"/>
        </a:xfrm>
        <a:custGeom>
          <a:avLst/>
          <a:gdLst/>
          <a:ahLst/>
          <a:cxnLst/>
          <a:rect l="0" t="0" r="0" b="0"/>
          <a:pathLst>
            <a:path>
              <a:moveTo>
                <a:pt x="0" y="17841"/>
              </a:moveTo>
              <a:lnTo>
                <a:pt x="811354" y="17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568663" y="1223525"/>
        <a:ext cx="40567" cy="40567"/>
      </dsp:txXfrm>
    </dsp:sp>
    <dsp:sp modelId="{244A79AA-BA83-447E-BA17-3D5E7FE73679}">
      <dsp:nvSpPr>
        <dsp:cNvPr id="0" name=""/>
        <dsp:cNvSpPr/>
      </dsp:nvSpPr>
      <dsp:spPr>
        <a:xfrm>
          <a:off x="3864826" y="601529"/>
          <a:ext cx="1379390" cy="6896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Component / Factor based</a:t>
          </a:r>
          <a:endParaRPr lang="en-IN" sz="1300" kern="1200" dirty="0"/>
        </a:p>
      </dsp:txBody>
      <dsp:txXfrm>
        <a:off x="3885026" y="621729"/>
        <a:ext cx="1338990" cy="649295"/>
      </dsp:txXfrm>
    </dsp:sp>
    <dsp:sp modelId="{3B221DE4-159A-4737-A078-8451BDBEAA89}">
      <dsp:nvSpPr>
        <dsp:cNvPr id="0" name=""/>
        <dsp:cNvSpPr/>
      </dsp:nvSpPr>
      <dsp:spPr>
        <a:xfrm rot="19457599">
          <a:off x="5180350" y="730248"/>
          <a:ext cx="679490" cy="35683"/>
        </a:xfrm>
        <a:custGeom>
          <a:avLst/>
          <a:gdLst/>
          <a:ahLst/>
          <a:cxnLst/>
          <a:rect l="0" t="0" r="0" b="0"/>
          <a:pathLst>
            <a:path>
              <a:moveTo>
                <a:pt x="0" y="17841"/>
              </a:moveTo>
              <a:lnTo>
                <a:pt x="679490"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503107" y="731103"/>
        <a:ext cx="33974" cy="33974"/>
      </dsp:txXfrm>
    </dsp:sp>
    <dsp:sp modelId="{F02721E0-35AE-4813-B777-75E57BF5234E}">
      <dsp:nvSpPr>
        <dsp:cNvPr id="0" name=""/>
        <dsp:cNvSpPr/>
      </dsp:nvSpPr>
      <dsp:spPr>
        <a:xfrm>
          <a:off x="5795973" y="204955"/>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Supervised</a:t>
          </a:r>
          <a:endParaRPr lang="en-IN" sz="1300" kern="1200" dirty="0"/>
        </a:p>
      </dsp:txBody>
      <dsp:txXfrm>
        <a:off x="5816173" y="225155"/>
        <a:ext cx="1338990" cy="649295"/>
      </dsp:txXfrm>
    </dsp:sp>
    <dsp:sp modelId="{5809F6E3-0041-41C7-8A53-AE3F386A5A59}">
      <dsp:nvSpPr>
        <dsp:cNvPr id="0" name=""/>
        <dsp:cNvSpPr/>
      </dsp:nvSpPr>
      <dsp:spPr>
        <a:xfrm>
          <a:off x="7175364" y="531961"/>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7437448" y="536008"/>
        <a:ext cx="27587" cy="27587"/>
      </dsp:txXfrm>
    </dsp:sp>
    <dsp:sp modelId="{79A9EB2F-B8B0-4F5A-BEB8-DF7C37BD77E9}">
      <dsp:nvSpPr>
        <dsp:cNvPr id="0" name=""/>
        <dsp:cNvSpPr/>
      </dsp:nvSpPr>
      <dsp:spPr>
        <a:xfrm>
          <a:off x="7727120" y="204955"/>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LDA</a:t>
          </a:r>
          <a:endParaRPr lang="en-IN" sz="1300" kern="1200" dirty="0"/>
        </a:p>
      </dsp:txBody>
      <dsp:txXfrm>
        <a:off x="7747320" y="225155"/>
        <a:ext cx="1338990" cy="649295"/>
      </dsp:txXfrm>
    </dsp:sp>
    <dsp:sp modelId="{D64BA77D-8926-4961-B1D6-76C9117E14A2}">
      <dsp:nvSpPr>
        <dsp:cNvPr id="0" name=""/>
        <dsp:cNvSpPr/>
      </dsp:nvSpPr>
      <dsp:spPr>
        <a:xfrm rot="2142401">
          <a:off x="5180350" y="1126823"/>
          <a:ext cx="679490" cy="35683"/>
        </a:xfrm>
        <a:custGeom>
          <a:avLst/>
          <a:gdLst/>
          <a:ahLst/>
          <a:cxnLst/>
          <a:rect l="0" t="0" r="0" b="0"/>
          <a:pathLst>
            <a:path>
              <a:moveTo>
                <a:pt x="0" y="17841"/>
              </a:moveTo>
              <a:lnTo>
                <a:pt x="679490"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503107" y="1127677"/>
        <a:ext cx="33974" cy="33974"/>
      </dsp:txXfrm>
    </dsp:sp>
    <dsp:sp modelId="{1B51023B-B4A7-4807-873E-C070AA674417}">
      <dsp:nvSpPr>
        <dsp:cNvPr id="0" name=""/>
        <dsp:cNvSpPr/>
      </dsp:nvSpPr>
      <dsp:spPr>
        <a:xfrm>
          <a:off x="5795973" y="99810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Unsupervised</a:t>
          </a:r>
          <a:endParaRPr lang="en-IN" sz="1300" kern="1200" dirty="0"/>
        </a:p>
      </dsp:txBody>
      <dsp:txXfrm>
        <a:off x="5816173" y="1018304"/>
        <a:ext cx="1338990" cy="649295"/>
      </dsp:txXfrm>
    </dsp:sp>
    <dsp:sp modelId="{99083E37-DA3D-45EA-91B3-F54F8D8DA3AB}">
      <dsp:nvSpPr>
        <dsp:cNvPr id="0" name=""/>
        <dsp:cNvSpPr/>
      </dsp:nvSpPr>
      <dsp:spPr>
        <a:xfrm>
          <a:off x="7175364" y="1325110"/>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7437448" y="1329158"/>
        <a:ext cx="27587" cy="27587"/>
      </dsp:txXfrm>
    </dsp:sp>
    <dsp:sp modelId="{2EA409A6-ECBD-4F37-B481-C18D5F90F721}">
      <dsp:nvSpPr>
        <dsp:cNvPr id="0" name=""/>
        <dsp:cNvSpPr/>
      </dsp:nvSpPr>
      <dsp:spPr>
        <a:xfrm>
          <a:off x="7727120" y="99810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PCA | SVD…</a:t>
          </a:r>
          <a:endParaRPr lang="en-IN" sz="1300" kern="1200" dirty="0"/>
        </a:p>
      </dsp:txBody>
      <dsp:txXfrm>
        <a:off x="7747320" y="1018304"/>
        <a:ext cx="1338990" cy="649295"/>
      </dsp:txXfrm>
    </dsp:sp>
    <dsp:sp modelId="{FBFACD08-3884-4ABD-8B03-4471CC25DF94}">
      <dsp:nvSpPr>
        <dsp:cNvPr id="0" name=""/>
        <dsp:cNvSpPr/>
      </dsp:nvSpPr>
      <dsp:spPr>
        <a:xfrm rot="2829178">
          <a:off x="3183270" y="1820829"/>
          <a:ext cx="811354" cy="35683"/>
        </a:xfrm>
        <a:custGeom>
          <a:avLst/>
          <a:gdLst/>
          <a:ahLst/>
          <a:cxnLst/>
          <a:rect l="0" t="0" r="0" b="0"/>
          <a:pathLst>
            <a:path>
              <a:moveTo>
                <a:pt x="0" y="17841"/>
              </a:moveTo>
              <a:lnTo>
                <a:pt x="811354" y="17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568663" y="1818387"/>
        <a:ext cx="40567" cy="40567"/>
      </dsp:txXfrm>
    </dsp:sp>
    <dsp:sp modelId="{BCF8500A-BEA5-49F6-BA7D-C83523B70D2B}">
      <dsp:nvSpPr>
        <dsp:cNvPr id="0" name=""/>
        <dsp:cNvSpPr/>
      </dsp:nvSpPr>
      <dsp:spPr>
        <a:xfrm>
          <a:off x="3864826" y="1791254"/>
          <a:ext cx="1379390" cy="6896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Projection Based</a:t>
          </a:r>
          <a:endParaRPr lang="en-IN" sz="1300" kern="1200" dirty="0"/>
        </a:p>
      </dsp:txBody>
      <dsp:txXfrm>
        <a:off x="3885026" y="1811454"/>
        <a:ext cx="1338990" cy="649295"/>
      </dsp:txXfrm>
    </dsp:sp>
    <dsp:sp modelId="{F0E8475B-8569-4814-AE84-C964411EEE17}">
      <dsp:nvSpPr>
        <dsp:cNvPr id="0" name=""/>
        <dsp:cNvSpPr/>
      </dsp:nvSpPr>
      <dsp:spPr>
        <a:xfrm>
          <a:off x="5244216" y="2118260"/>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506301" y="2122308"/>
        <a:ext cx="27587" cy="27587"/>
      </dsp:txXfrm>
    </dsp:sp>
    <dsp:sp modelId="{24831F74-6812-40F4-97BC-0417BE480D2D}">
      <dsp:nvSpPr>
        <dsp:cNvPr id="0" name=""/>
        <dsp:cNvSpPr/>
      </dsp:nvSpPr>
      <dsp:spPr>
        <a:xfrm>
          <a:off x="5795973" y="179125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t-SNE | UMAP | MDS…</a:t>
          </a:r>
          <a:endParaRPr lang="en-IN" sz="1300" kern="1200" dirty="0"/>
        </a:p>
      </dsp:txBody>
      <dsp:txXfrm>
        <a:off x="5816173" y="1811454"/>
        <a:ext cx="1338990" cy="649295"/>
      </dsp:txXfrm>
    </dsp:sp>
    <dsp:sp modelId="{5C08462A-87CE-4197-B0B0-0E1FF496FF67}">
      <dsp:nvSpPr>
        <dsp:cNvPr id="0" name=""/>
        <dsp:cNvSpPr/>
      </dsp:nvSpPr>
      <dsp:spPr>
        <a:xfrm rot="3090853">
          <a:off x="1214494" y="2564407"/>
          <a:ext cx="886611" cy="35683"/>
        </a:xfrm>
        <a:custGeom>
          <a:avLst/>
          <a:gdLst/>
          <a:ahLst/>
          <a:cxnLst/>
          <a:rect l="0" t="0" r="0" b="0"/>
          <a:pathLst>
            <a:path>
              <a:moveTo>
                <a:pt x="0" y="17841"/>
              </a:moveTo>
              <a:lnTo>
                <a:pt x="886611" y="1784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1635635" y="2560083"/>
        <a:ext cx="44330" cy="44330"/>
      </dsp:txXfrm>
    </dsp:sp>
    <dsp:sp modelId="{566069C1-132D-4D16-A632-C7FD4774F3B8}">
      <dsp:nvSpPr>
        <dsp:cNvPr id="0" name=""/>
        <dsp:cNvSpPr/>
      </dsp:nvSpPr>
      <dsp:spPr>
        <a:xfrm>
          <a:off x="1933678" y="2584404"/>
          <a:ext cx="1379390" cy="6896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Feature</a:t>
          </a:r>
        </a:p>
        <a:p>
          <a:pPr lvl="0" algn="ctr" defTabSz="577850">
            <a:lnSpc>
              <a:spcPct val="90000"/>
            </a:lnSpc>
            <a:spcBef>
              <a:spcPct val="0"/>
            </a:spcBef>
            <a:spcAft>
              <a:spcPct val="35000"/>
            </a:spcAft>
          </a:pPr>
          <a:r>
            <a:rPr lang="en-US" sz="1300" kern="1200" dirty="0"/>
            <a:t>Selection</a:t>
          </a:r>
          <a:endParaRPr lang="en-IN" sz="1300" kern="1200" dirty="0"/>
        </a:p>
      </dsp:txBody>
      <dsp:txXfrm>
        <a:off x="1953878" y="2604604"/>
        <a:ext cx="1338990" cy="649295"/>
      </dsp:txXfrm>
    </dsp:sp>
    <dsp:sp modelId="{BB99AB04-13E2-42C3-90CD-27EE44799EF2}">
      <dsp:nvSpPr>
        <dsp:cNvPr id="0" name=""/>
        <dsp:cNvSpPr/>
      </dsp:nvSpPr>
      <dsp:spPr>
        <a:xfrm>
          <a:off x="3313069" y="2911410"/>
          <a:ext cx="551756" cy="35683"/>
        </a:xfrm>
        <a:custGeom>
          <a:avLst/>
          <a:gdLst/>
          <a:ahLst/>
          <a:cxnLst/>
          <a:rect l="0" t="0" r="0" b="0"/>
          <a:pathLst>
            <a:path>
              <a:moveTo>
                <a:pt x="0" y="17841"/>
              </a:moveTo>
              <a:lnTo>
                <a:pt x="551756" y="178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575153" y="2915458"/>
        <a:ext cx="27587" cy="27587"/>
      </dsp:txXfrm>
    </dsp:sp>
    <dsp:sp modelId="{D48F3361-C5B2-47FE-BC4F-3E6A76C6F4DE}">
      <dsp:nvSpPr>
        <dsp:cNvPr id="0" name=""/>
        <dsp:cNvSpPr/>
      </dsp:nvSpPr>
      <dsp:spPr>
        <a:xfrm>
          <a:off x="3864826" y="2584404"/>
          <a:ext cx="1379390" cy="6896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Feature Elimination</a:t>
          </a:r>
          <a:endParaRPr lang="en-IN" sz="1300" kern="1200" dirty="0"/>
        </a:p>
      </dsp:txBody>
      <dsp:txXfrm>
        <a:off x="3885026" y="2604604"/>
        <a:ext cx="1338990" cy="649295"/>
      </dsp:txXfrm>
    </dsp:sp>
    <dsp:sp modelId="{9D7F9B11-FA5B-4E70-B875-C508A83A1E93}">
      <dsp:nvSpPr>
        <dsp:cNvPr id="0" name=""/>
        <dsp:cNvSpPr/>
      </dsp:nvSpPr>
      <dsp:spPr>
        <a:xfrm>
          <a:off x="5244216" y="2911410"/>
          <a:ext cx="551756" cy="35683"/>
        </a:xfrm>
        <a:custGeom>
          <a:avLst/>
          <a:gdLst/>
          <a:ahLst/>
          <a:cxnLst/>
          <a:rect l="0" t="0" r="0" b="0"/>
          <a:pathLst>
            <a:path>
              <a:moveTo>
                <a:pt x="0" y="17841"/>
              </a:moveTo>
              <a:lnTo>
                <a:pt x="551756" y="178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506301" y="2915458"/>
        <a:ext cx="27587" cy="27587"/>
      </dsp:txXfrm>
    </dsp:sp>
    <dsp:sp modelId="{0D3607CC-E5D0-4C6F-ADEB-D4D19B7E7022}">
      <dsp:nvSpPr>
        <dsp:cNvPr id="0" name=""/>
        <dsp:cNvSpPr/>
      </dsp:nvSpPr>
      <dsp:spPr>
        <a:xfrm>
          <a:off x="5795973" y="2584404"/>
          <a:ext cx="1379390" cy="6896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Recursive Feature Elimination |  Filters</a:t>
          </a:r>
          <a:endParaRPr lang="en-IN" sz="1300" kern="1200" dirty="0"/>
        </a:p>
      </dsp:txBody>
      <dsp:txXfrm>
        <a:off x="5816173" y="2604604"/>
        <a:ext cx="1338990" cy="649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FC7F5-BF2A-4616-AA90-11E0D1A67E31}">
      <dsp:nvSpPr>
        <dsp:cNvPr id="0" name=""/>
        <dsp:cNvSpPr/>
      </dsp:nvSpPr>
      <dsp:spPr>
        <a:xfrm>
          <a:off x="3416" y="0"/>
          <a:ext cx="4162479" cy="10116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Similarity of data in higher dimension : finding similarity matrix in higher dimension</a:t>
          </a:r>
          <a:endParaRPr lang="en-IN" sz="1700" kern="1200" dirty="0">
            <a:solidFill>
              <a:schemeClr val="tx1"/>
            </a:solidFill>
          </a:endParaRPr>
        </a:p>
      </dsp:txBody>
      <dsp:txXfrm>
        <a:off x="509236" y="0"/>
        <a:ext cx="3150840" cy="1011639"/>
      </dsp:txXfrm>
    </dsp:sp>
    <dsp:sp modelId="{2A4D154A-EF45-49CC-A2F9-C4F7C6790CBB}">
      <dsp:nvSpPr>
        <dsp:cNvPr id="0" name=""/>
        <dsp:cNvSpPr/>
      </dsp:nvSpPr>
      <dsp:spPr>
        <a:xfrm>
          <a:off x="3749647" y="0"/>
          <a:ext cx="4162479" cy="10116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Random mapping in lower dimension data: Finding similarity matrix in lower dimension</a:t>
          </a:r>
          <a:endParaRPr lang="en-IN" sz="1700" kern="1200" dirty="0">
            <a:solidFill>
              <a:schemeClr val="tx1"/>
            </a:solidFill>
          </a:endParaRPr>
        </a:p>
      </dsp:txBody>
      <dsp:txXfrm>
        <a:off x="4255467" y="0"/>
        <a:ext cx="3150840" cy="1011639"/>
      </dsp:txXfrm>
    </dsp:sp>
    <dsp:sp modelId="{8F6D2199-1E25-437F-B700-A1BF5F3D45DF}">
      <dsp:nvSpPr>
        <dsp:cNvPr id="0" name=""/>
        <dsp:cNvSpPr/>
      </dsp:nvSpPr>
      <dsp:spPr>
        <a:xfrm>
          <a:off x="7495879" y="0"/>
          <a:ext cx="4162479" cy="10116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Iterative approach to make similarity matrix in lower dimension closer to similarity matrix in higher dimension</a:t>
          </a:r>
          <a:endParaRPr lang="en-IN" sz="1700" kern="1200" dirty="0">
            <a:solidFill>
              <a:schemeClr val="tx1"/>
            </a:solidFill>
          </a:endParaRPr>
        </a:p>
      </dsp:txBody>
      <dsp:txXfrm>
        <a:off x="8001699" y="0"/>
        <a:ext cx="3150840" cy="1011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FC7F5-BF2A-4616-AA90-11E0D1A67E31}">
      <dsp:nvSpPr>
        <dsp:cNvPr id="0" name=""/>
        <dsp:cNvSpPr/>
      </dsp:nvSpPr>
      <dsp:spPr>
        <a:xfrm>
          <a:off x="3416" y="0"/>
          <a:ext cx="4162479" cy="10116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Similarity of data in higher dimension : finding similarity matrix in higher dimension</a:t>
          </a:r>
          <a:endParaRPr lang="en-IN" sz="1700" kern="1200" dirty="0">
            <a:solidFill>
              <a:schemeClr val="tx1"/>
            </a:solidFill>
          </a:endParaRPr>
        </a:p>
      </dsp:txBody>
      <dsp:txXfrm>
        <a:off x="509236" y="0"/>
        <a:ext cx="3150840" cy="1011639"/>
      </dsp:txXfrm>
    </dsp:sp>
    <dsp:sp modelId="{2A4D154A-EF45-49CC-A2F9-C4F7C6790CBB}">
      <dsp:nvSpPr>
        <dsp:cNvPr id="0" name=""/>
        <dsp:cNvSpPr/>
      </dsp:nvSpPr>
      <dsp:spPr>
        <a:xfrm>
          <a:off x="3749647" y="0"/>
          <a:ext cx="4162479" cy="10116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Random mapping in lower dimension data: Finding similarity matrix in lower dimension</a:t>
          </a:r>
          <a:endParaRPr lang="en-IN" sz="1700" kern="1200" dirty="0">
            <a:solidFill>
              <a:schemeClr val="tx1"/>
            </a:solidFill>
          </a:endParaRPr>
        </a:p>
      </dsp:txBody>
      <dsp:txXfrm>
        <a:off x="4255467" y="0"/>
        <a:ext cx="3150840" cy="1011639"/>
      </dsp:txXfrm>
    </dsp:sp>
    <dsp:sp modelId="{8F6D2199-1E25-437F-B700-A1BF5F3D45DF}">
      <dsp:nvSpPr>
        <dsp:cNvPr id="0" name=""/>
        <dsp:cNvSpPr/>
      </dsp:nvSpPr>
      <dsp:spPr>
        <a:xfrm>
          <a:off x="7495879" y="0"/>
          <a:ext cx="4162479" cy="10116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Iterative approach to make similarity matrix in lower dimension closer to similarity matrix in higher dimension</a:t>
          </a:r>
          <a:endParaRPr lang="en-IN" sz="1700" kern="1200" dirty="0">
            <a:solidFill>
              <a:schemeClr val="tx1"/>
            </a:solidFill>
          </a:endParaRPr>
        </a:p>
      </dsp:txBody>
      <dsp:txXfrm>
        <a:off x="8001699" y="0"/>
        <a:ext cx="3150840" cy="1011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FC7F5-BF2A-4616-AA90-11E0D1A67E31}">
      <dsp:nvSpPr>
        <dsp:cNvPr id="0" name=""/>
        <dsp:cNvSpPr/>
      </dsp:nvSpPr>
      <dsp:spPr>
        <a:xfrm>
          <a:off x="3416" y="0"/>
          <a:ext cx="4162479" cy="10116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Similarity of data in higher dimension : finding similarity matrix in higher dimension</a:t>
          </a:r>
          <a:endParaRPr lang="en-IN" sz="1700" kern="1200" dirty="0">
            <a:solidFill>
              <a:schemeClr val="tx1"/>
            </a:solidFill>
          </a:endParaRPr>
        </a:p>
      </dsp:txBody>
      <dsp:txXfrm>
        <a:off x="509236" y="0"/>
        <a:ext cx="3150840" cy="1011639"/>
      </dsp:txXfrm>
    </dsp:sp>
    <dsp:sp modelId="{2A4D154A-EF45-49CC-A2F9-C4F7C6790CBB}">
      <dsp:nvSpPr>
        <dsp:cNvPr id="0" name=""/>
        <dsp:cNvSpPr/>
      </dsp:nvSpPr>
      <dsp:spPr>
        <a:xfrm>
          <a:off x="3749647" y="0"/>
          <a:ext cx="4162479" cy="10116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Random mapping in lower dimension data: Finding similarity matrix in lower dimension</a:t>
          </a:r>
          <a:endParaRPr lang="en-IN" sz="1700" kern="1200" dirty="0">
            <a:solidFill>
              <a:schemeClr val="tx1"/>
            </a:solidFill>
          </a:endParaRPr>
        </a:p>
      </dsp:txBody>
      <dsp:txXfrm>
        <a:off x="4255467" y="0"/>
        <a:ext cx="3150840" cy="1011639"/>
      </dsp:txXfrm>
    </dsp:sp>
    <dsp:sp modelId="{8F6D2199-1E25-437F-B700-A1BF5F3D45DF}">
      <dsp:nvSpPr>
        <dsp:cNvPr id="0" name=""/>
        <dsp:cNvSpPr/>
      </dsp:nvSpPr>
      <dsp:spPr>
        <a:xfrm>
          <a:off x="7495879" y="0"/>
          <a:ext cx="4162479" cy="10116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a:solidFill>
                <a:schemeClr val="tx1"/>
              </a:solidFill>
            </a:rPr>
            <a:t>Iterative approach to make similarity matrix in lower dimension closer to similarity matrix in higher dimension</a:t>
          </a:r>
          <a:endParaRPr lang="en-IN" sz="1700" kern="1200" dirty="0">
            <a:solidFill>
              <a:schemeClr val="tx1"/>
            </a:solidFill>
          </a:endParaRPr>
        </a:p>
      </dsp:txBody>
      <dsp:txXfrm>
        <a:off x="8001699" y="0"/>
        <a:ext cx="3150840" cy="10116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D863F-F7F4-4089-8C6D-AF7AB681ABD6}" type="datetimeFigureOut">
              <a:rPr lang="en-IN" smtClean="0"/>
              <a:t>11-02-2025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F5F94-68B1-449C-AFAF-CC8B2E620835}" type="slidenum">
              <a:rPr lang="en-IN" smtClean="0"/>
              <a:t>‹#›</a:t>
            </a:fld>
            <a:endParaRPr lang="en-IN"/>
          </a:p>
        </p:txBody>
      </p:sp>
    </p:spTree>
    <p:extLst>
      <p:ext uri="{BB962C8B-B14F-4D97-AF65-F5344CB8AC3E}">
        <p14:creationId xmlns:p14="http://schemas.microsoft.com/office/powerpoint/2010/main" val="338702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01F5F94-68B1-449C-AFAF-CC8B2E620835}" type="slidenum">
              <a:rPr lang="en-IN" smtClean="0"/>
              <a:t>31</a:t>
            </a:fld>
            <a:endParaRPr lang="en-IN"/>
          </a:p>
        </p:txBody>
      </p:sp>
    </p:spTree>
    <p:extLst>
      <p:ext uri="{BB962C8B-B14F-4D97-AF65-F5344CB8AC3E}">
        <p14:creationId xmlns:p14="http://schemas.microsoft.com/office/powerpoint/2010/main" val="369759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FB0FB2-D441-6645-1C55-E36E7FD4D9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EBA01382-7439-5A5D-1215-066FB22BD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026CD996-4305-C2C6-2533-F8EB9F006B84}"/>
              </a:ext>
            </a:extLst>
          </p:cNvPr>
          <p:cNvSpPr>
            <a:spLocks noGrp="1"/>
          </p:cNvSpPr>
          <p:nvPr>
            <p:ph type="dt" sz="half" idx="10"/>
          </p:nvPr>
        </p:nvSpPr>
        <p:spPr/>
        <p:txBody>
          <a:bodyPr/>
          <a:lstStyle/>
          <a:p>
            <a:fld id="{A376B58E-3B0D-4DA2-8DE7-58DBCECF086B}" type="datetime1">
              <a:rPr lang="en-IN" smtClean="0"/>
              <a:t>11-02-2025</a:t>
            </a:fld>
            <a:endParaRPr lang="en-IN"/>
          </a:p>
        </p:txBody>
      </p:sp>
      <p:sp>
        <p:nvSpPr>
          <p:cNvPr id="5" name="Footer Placeholder 4">
            <a:extLst>
              <a:ext uri="{FF2B5EF4-FFF2-40B4-BE49-F238E27FC236}">
                <a16:creationId xmlns:a16="http://schemas.microsoft.com/office/drawing/2014/main" xmlns="" id="{16B8F924-CBA6-8F4B-7CD1-8EF9F9DFA2DC}"/>
              </a:ext>
            </a:extLst>
          </p:cNvPr>
          <p:cNvSpPr>
            <a:spLocks noGrp="1"/>
          </p:cNvSpPr>
          <p:nvPr>
            <p:ph type="ftr" sz="quarter" idx="11"/>
          </p:nvPr>
        </p:nvSpPr>
        <p:spPr/>
        <p:txBody>
          <a:bodyPr/>
          <a:lstStyle/>
          <a:p>
            <a:r>
              <a:rPr lang="en-IN" smtClean="0"/>
              <a:t>Dr Gargi</a:t>
            </a:r>
            <a:endParaRPr lang="en-IN"/>
          </a:p>
        </p:txBody>
      </p:sp>
      <p:sp>
        <p:nvSpPr>
          <p:cNvPr id="6" name="Slide Number Placeholder 5">
            <a:extLst>
              <a:ext uri="{FF2B5EF4-FFF2-40B4-BE49-F238E27FC236}">
                <a16:creationId xmlns:a16="http://schemas.microsoft.com/office/drawing/2014/main" xmlns="" id="{A6207CFC-9E73-0119-DFCC-46767624C7CC}"/>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2777309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BA52F8-3FB6-9BF1-68D3-88B094651C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2A8679E-DA06-2792-6C29-4EE0E5092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E6959F7-97B5-F1EF-DC47-9873D4766B64}"/>
              </a:ext>
            </a:extLst>
          </p:cNvPr>
          <p:cNvSpPr>
            <a:spLocks noGrp="1"/>
          </p:cNvSpPr>
          <p:nvPr>
            <p:ph type="dt" sz="half" idx="10"/>
          </p:nvPr>
        </p:nvSpPr>
        <p:spPr/>
        <p:txBody>
          <a:bodyPr/>
          <a:lstStyle/>
          <a:p>
            <a:fld id="{54CBCDE8-FAE4-490D-ACE4-D5969423A1F2}" type="datetime1">
              <a:rPr lang="en-IN" smtClean="0"/>
              <a:t>11-02-2025</a:t>
            </a:fld>
            <a:endParaRPr lang="en-IN"/>
          </a:p>
        </p:txBody>
      </p:sp>
      <p:sp>
        <p:nvSpPr>
          <p:cNvPr id="5" name="Footer Placeholder 4">
            <a:extLst>
              <a:ext uri="{FF2B5EF4-FFF2-40B4-BE49-F238E27FC236}">
                <a16:creationId xmlns:a16="http://schemas.microsoft.com/office/drawing/2014/main" xmlns="" id="{A7F0D3DA-10E8-8712-709F-7148DD74DBA3}"/>
              </a:ext>
            </a:extLst>
          </p:cNvPr>
          <p:cNvSpPr>
            <a:spLocks noGrp="1"/>
          </p:cNvSpPr>
          <p:nvPr>
            <p:ph type="ftr" sz="quarter" idx="11"/>
          </p:nvPr>
        </p:nvSpPr>
        <p:spPr/>
        <p:txBody>
          <a:bodyPr/>
          <a:lstStyle/>
          <a:p>
            <a:r>
              <a:rPr lang="en-IN" smtClean="0"/>
              <a:t>Dr Gargi</a:t>
            </a:r>
            <a:endParaRPr lang="en-IN"/>
          </a:p>
        </p:txBody>
      </p:sp>
      <p:sp>
        <p:nvSpPr>
          <p:cNvPr id="6" name="Slide Number Placeholder 5">
            <a:extLst>
              <a:ext uri="{FF2B5EF4-FFF2-40B4-BE49-F238E27FC236}">
                <a16:creationId xmlns:a16="http://schemas.microsoft.com/office/drawing/2014/main" xmlns="" id="{CE40ED2E-0992-A06A-5727-B9CCFDBC8DBA}"/>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63338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381DFE9-D8C6-44F8-F87F-AF3674EF84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D88D97B-5852-DE13-3564-D6279621E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6D7706C-1B7E-31F3-2F94-516B7392A100}"/>
              </a:ext>
            </a:extLst>
          </p:cNvPr>
          <p:cNvSpPr>
            <a:spLocks noGrp="1"/>
          </p:cNvSpPr>
          <p:nvPr>
            <p:ph type="dt" sz="half" idx="10"/>
          </p:nvPr>
        </p:nvSpPr>
        <p:spPr/>
        <p:txBody>
          <a:bodyPr/>
          <a:lstStyle/>
          <a:p>
            <a:fld id="{F789A798-E8FC-44E6-A736-154049790D18}" type="datetime1">
              <a:rPr lang="en-IN" smtClean="0"/>
              <a:t>11-02-2025</a:t>
            </a:fld>
            <a:endParaRPr lang="en-IN"/>
          </a:p>
        </p:txBody>
      </p:sp>
      <p:sp>
        <p:nvSpPr>
          <p:cNvPr id="5" name="Footer Placeholder 4">
            <a:extLst>
              <a:ext uri="{FF2B5EF4-FFF2-40B4-BE49-F238E27FC236}">
                <a16:creationId xmlns:a16="http://schemas.microsoft.com/office/drawing/2014/main" xmlns="" id="{9B55A33B-5099-AADC-2AED-532F0905EEA1}"/>
              </a:ext>
            </a:extLst>
          </p:cNvPr>
          <p:cNvSpPr>
            <a:spLocks noGrp="1"/>
          </p:cNvSpPr>
          <p:nvPr>
            <p:ph type="ftr" sz="quarter" idx="11"/>
          </p:nvPr>
        </p:nvSpPr>
        <p:spPr/>
        <p:txBody>
          <a:bodyPr/>
          <a:lstStyle/>
          <a:p>
            <a:r>
              <a:rPr lang="en-IN" smtClean="0"/>
              <a:t>Dr Gargi</a:t>
            </a:r>
            <a:endParaRPr lang="en-IN"/>
          </a:p>
        </p:txBody>
      </p:sp>
      <p:sp>
        <p:nvSpPr>
          <p:cNvPr id="6" name="Slide Number Placeholder 5">
            <a:extLst>
              <a:ext uri="{FF2B5EF4-FFF2-40B4-BE49-F238E27FC236}">
                <a16:creationId xmlns:a16="http://schemas.microsoft.com/office/drawing/2014/main" xmlns="" id="{C8F62709-75D0-8680-04FC-6532089CE104}"/>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35018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0C7F4E-22C7-3656-1450-1FCB8321375B}"/>
              </a:ext>
            </a:extLst>
          </p:cNvPr>
          <p:cNvSpPr>
            <a:spLocks noGrp="1"/>
          </p:cNvSpPr>
          <p:nvPr>
            <p:ph type="title"/>
          </p:nvPr>
        </p:nvSpPr>
        <p:spPr/>
        <p:txBody>
          <a:bodyPr>
            <a:noAutofit/>
          </a:bodyPr>
          <a:lstStyle>
            <a:lvl1pPr>
              <a:defRPr sz="3200" b="1"/>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xmlns="" id="{9C1B17BD-19EB-B551-64F0-459A31EDEDC7}"/>
              </a:ext>
            </a:extLst>
          </p:cNvPr>
          <p:cNvSpPr>
            <a:spLocks noGrp="1"/>
          </p:cNvSpPr>
          <p:nvPr>
            <p:ph idx="1"/>
          </p:nvPr>
        </p:nvSpPr>
        <p:spPr>
          <a:xfrm>
            <a:off x="265545" y="748145"/>
            <a:ext cx="11660910" cy="5818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6ACEC6F-6CFB-47E9-7429-09C0C459FA59}"/>
              </a:ext>
            </a:extLst>
          </p:cNvPr>
          <p:cNvSpPr>
            <a:spLocks noGrp="1"/>
          </p:cNvSpPr>
          <p:nvPr>
            <p:ph type="dt" sz="half" idx="10"/>
          </p:nvPr>
        </p:nvSpPr>
        <p:spPr/>
        <p:txBody>
          <a:bodyPr/>
          <a:lstStyle/>
          <a:p>
            <a:fld id="{8657B6F5-128A-4F7C-9AAE-277BE0C70B8E}" type="datetime1">
              <a:rPr lang="en-IN" smtClean="0"/>
              <a:t>11-02-2025</a:t>
            </a:fld>
            <a:endParaRPr lang="en-IN"/>
          </a:p>
        </p:txBody>
      </p:sp>
      <p:sp>
        <p:nvSpPr>
          <p:cNvPr id="5" name="Footer Placeholder 4">
            <a:extLst>
              <a:ext uri="{FF2B5EF4-FFF2-40B4-BE49-F238E27FC236}">
                <a16:creationId xmlns:a16="http://schemas.microsoft.com/office/drawing/2014/main" xmlns="" id="{0E23F372-C08B-9CCD-094C-F12136E6C44F}"/>
              </a:ext>
            </a:extLst>
          </p:cNvPr>
          <p:cNvSpPr>
            <a:spLocks noGrp="1"/>
          </p:cNvSpPr>
          <p:nvPr>
            <p:ph type="ftr" sz="quarter" idx="11"/>
          </p:nvPr>
        </p:nvSpPr>
        <p:spPr/>
        <p:txBody>
          <a:bodyPr/>
          <a:lstStyle/>
          <a:p>
            <a:r>
              <a:rPr lang="en-US" smtClean="0"/>
              <a:t>Dr Gargi</a:t>
            </a:r>
            <a:endParaRPr lang="en-IN" dirty="0"/>
          </a:p>
        </p:txBody>
      </p:sp>
      <p:sp>
        <p:nvSpPr>
          <p:cNvPr id="6" name="Slide Number Placeholder 5">
            <a:extLst>
              <a:ext uri="{FF2B5EF4-FFF2-40B4-BE49-F238E27FC236}">
                <a16:creationId xmlns:a16="http://schemas.microsoft.com/office/drawing/2014/main" xmlns="" id="{F4BE426A-4A00-4FD6-750C-1DC7945EC86E}"/>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2449691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B5B73B-DFE1-79D7-4824-42B2825CFB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BCD5AE9-79F4-BD2E-D58E-AF82EA9EA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10C4E11-A92D-5DB6-0F3A-E1AC5BAA2FD4}"/>
              </a:ext>
            </a:extLst>
          </p:cNvPr>
          <p:cNvSpPr>
            <a:spLocks noGrp="1"/>
          </p:cNvSpPr>
          <p:nvPr>
            <p:ph type="dt" sz="half" idx="10"/>
          </p:nvPr>
        </p:nvSpPr>
        <p:spPr/>
        <p:txBody>
          <a:bodyPr/>
          <a:lstStyle/>
          <a:p>
            <a:fld id="{4550FBE8-88C9-4A51-A6E4-B5024DD57F8F}" type="datetime1">
              <a:rPr lang="en-IN" smtClean="0"/>
              <a:t>11-02-2025</a:t>
            </a:fld>
            <a:endParaRPr lang="en-IN"/>
          </a:p>
        </p:txBody>
      </p:sp>
      <p:sp>
        <p:nvSpPr>
          <p:cNvPr id="5" name="Footer Placeholder 4">
            <a:extLst>
              <a:ext uri="{FF2B5EF4-FFF2-40B4-BE49-F238E27FC236}">
                <a16:creationId xmlns:a16="http://schemas.microsoft.com/office/drawing/2014/main" xmlns="" id="{2654DA4A-E592-C630-4E65-A3D55F769CED}"/>
              </a:ext>
            </a:extLst>
          </p:cNvPr>
          <p:cNvSpPr>
            <a:spLocks noGrp="1"/>
          </p:cNvSpPr>
          <p:nvPr>
            <p:ph type="ftr" sz="quarter" idx="11"/>
          </p:nvPr>
        </p:nvSpPr>
        <p:spPr/>
        <p:txBody>
          <a:bodyPr/>
          <a:lstStyle/>
          <a:p>
            <a:r>
              <a:rPr lang="en-IN" smtClean="0"/>
              <a:t>Dr Gargi</a:t>
            </a:r>
            <a:endParaRPr lang="en-IN"/>
          </a:p>
        </p:txBody>
      </p:sp>
      <p:sp>
        <p:nvSpPr>
          <p:cNvPr id="6" name="Slide Number Placeholder 5">
            <a:extLst>
              <a:ext uri="{FF2B5EF4-FFF2-40B4-BE49-F238E27FC236}">
                <a16:creationId xmlns:a16="http://schemas.microsoft.com/office/drawing/2014/main" xmlns="" id="{1998193C-AADF-CC50-983A-A8E30FCDAD14}"/>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04859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F1F835-85E8-18E2-9639-50E8FF4EC1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68E0DA8-7F3C-D53C-445D-49F7C04AE6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08ACAB0-1135-79A7-AE9F-B57039F0FA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F55639C9-D2F2-2F2A-0AA4-10DC9296F7FA}"/>
              </a:ext>
            </a:extLst>
          </p:cNvPr>
          <p:cNvSpPr>
            <a:spLocks noGrp="1"/>
          </p:cNvSpPr>
          <p:nvPr>
            <p:ph type="dt" sz="half" idx="10"/>
          </p:nvPr>
        </p:nvSpPr>
        <p:spPr/>
        <p:txBody>
          <a:bodyPr/>
          <a:lstStyle/>
          <a:p>
            <a:fld id="{0026628E-2D33-43FA-95AF-BC5ED1D524D5}" type="datetime1">
              <a:rPr lang="en-IN" smtClean="0"/>
              <a:t>11-02-2025</a:t>
            </a:fld>
            <a:endParaRPr lang="en-IN"/>
          </a:p>
        </p:txBody>
      </p:sp>
      <p:sp>
        <p:nvSpPr>
          <p:cNvPr id="6" name="Footer Placeholder 5">
            <a:extLst>
              <a:ext uri="{FF2B5EF4-FFF2-40B4-BE49-F238E27FC236}">
                <a16:creationId xmlns:a16="http://schemas.microsoft.com/office/drawing/2014/main" xmlns="" id="{24699832-BE86-F0E0-824E-9DEA8E5CCB72}"/>
              </a:ext>
            </a:extLst>
          </p:cNvPr>
          <p:cNvSpPr>
            <a:spLocks noGrp="1"/>
          </p:cNvSpPr>
          <p:nvPr>
            <p:ph type="ftr" sz="quarter" idx="11"/>
          </p:nvPr>
        </p:nvSpPr>
        <p:spPr/>
        <p:txBody>
          <a:bodyPr/>
          <a:lstStyle/>
          <a:p>
            <a:r>
              <a:rPr lang="en-IN" smtClean="0"/>
              <a:t>Dr Gargi</a:t>
            </a:r>
            <a:endParaRPr lang="en-IN"/>
          </a:p>
        </p:txBody>
      </p:sp>
      <p:sp>
        <p:nvSpPr>
          <p:cNvPr id="7" name="Slide Number Placeholder 6">
            <a:extLst>
              <a:ext uri="{FF2B5EF4-FFF2-40B4-BE49-F238E27FC236}">
                <a16:creationId xmlns:a16="http://schemas.microsoft.com/office/drawing/2014/main" xmlns="" id="{46280CED-4697-D877-AC5B-E63BDF75C718}"/>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411547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04B8-9170-DE16-E413-4E76DD1B236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9AB8606-37FE-45B5-B581-339CB8D890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0268D0F-49CB-E783-C8BF-8E9C95B685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8673C789-1259-3E56-09DD-C98E2575A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B00AFF5-DBB2-441B-52B8-1FE8FAE40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13E876F2-B10A-F272-04A5-4B70635B07AC}"/>
              </a:ext>
            </a:extLst>
          </p:cNvPr>
          <p:cNvSpPr>
            <a:spLocks noGrp="1"/>
          </p:cNvSpPr>
          <p:nvPr>
            <p:ph type="dt" sz="half" idx="10"/>
          </p:nvPr>
        </p:nvSpPr>
        <p:spPr/>
        <p:txBody>
          <a:bodyPr/>
          <a:lstStyle/>
          <a:p>
            <a:fld id="{04048F0A-C79F-409C-856C-FD6406E2F593}" type="datetime1">
              <a:rPr lang="en-IN" smtClean="0"/>
              <a:t>11-02-2025</a:t>
            </a:fld>
            <a:endParaRPr lang="en-IN"/>
          </a:p>
        </p:txBody>
      </p:sp>
      <p:sp>
        <p:nvSpPr>
          <p:cNvPr id="8" name="Footer Placeholder 7">
            <a:extLst>
              <a:ext uri="{FF2B5EF4-FFF2-40B4-BE49-F238E27FC236}">
                <a16:creationId xmlns:a16="http://schemas.microsoft.com/office/drawing/2014/main" xmlns="" id="{C970E841-5AED-76A7-DA66-671E7F795436}"/>
              </a:ext>
            </a:extLst>
          </p:cNvPr>
          <p:cNvSpPr>
            <a:spLocks noGrp="1"/>
          </p:cNvSpPr>
          <p:nvPr>
            <p:ph type="ftr" sz="quarter" idx="11"/>
          </p:nvPr>
        </p:nvSpPr>
        <p:spPr/>
        <p:txBody>
          <a:bodyPr/>
          <a:lstStyle/>
          <a:p>
            <a:r>
              <a:rPr lang="en-IN" smtClean="0"/>
              <a:t>Dr Gargi</a:t>
            </a:r>
            <a:endParaRPr lang="en-IN"/>
          </a:p>
        </p:txBody>
      </p:sp>
      <p:sp>
        <p:nvSpPr>
          <p:cNvPr id="9" name="Slide Number Placeholder 8">
            <a:extLst>
              <a:ext uri="{FF2B5EF4-FFF2-40B4-BE49-F238E27FC236}">
                <a16:creationId xmlns:a16="http://schemas.microsoft.com/office/drawing/2014/main" xmlns="" id="{61221499-1DC5-4661-1B23-AC5458D79E7F}"/>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067680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008BA-BD32-D07A-2C99-1A44F697F0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1AAC56C-658A-4AAB-0B4B-0D1F45E0A419}"/>
              </a:ext>
            </a:extLst>
          </p:cNvPr>
          <p:cNvSpPr>
            <a:spLocks noGrp="1"/>
          </p:cNvSpPr>
          <p:nvPr>
            <p:ph type="dt" sz="half" idx="10"/>
          </p:nvPr>
        </p:nvSpPr>
        <p:spPr/>
        <p:txBody>
          <a:bodyPr/>
          <a:lstStyle/>
          <a:p>
            <a:fld id="{0D2209AF-B2A4-4F1E-894B-E8532A9B4C43}" type="datetime1">
              <a:rPr lang="en-IN" smtClean="0"/>
              <a:t>11-02-2025</a:t>
            </a:fld>
            <a:endParaRPr lang="en-IN"/>
          </a:p>
        </p:txBody>
      </p:sp>
      <p:sp>
        <p:nvSpPr>
          <p:cNvPr id="4" name="Footer Placeholder 3">
            <a:extLst>
              <a:ext uri="{FF2B5EF4-FFF2-40B4-BE49-F238E27FC236}">
                <a16:creationId xmlns:a16="http://schemas.microsoft.com/office/drawing/2014/main" xmlns="" id="{50152C2F-9CC2-370D-FFCF-D24239F4D868}"/>
              </a:ext>
            </a:extLst>
          </p:cNvPr>
          <p:cNvSpPr>
            <a:spLocks noGrp="1"/>
          </p:cNvSpPr>
          <p:nvPr>
            <p:ph type="ftr" sz="quarter" idx="11"/>
          </p:nvPr>
        </p:nvSpPr>
        <p:spPr/>
        <p:txBody>
          <a:bodyPr/>
          <a:lstStyle/>
          <a:p>
            <a:r>
              <a:rPr lang="en-IN" smtClean="0"/>
              <a:t>Dr Gargi</a:t>
            </a:r>
            <a:endParaRPr lang="en-IN"/>
          </a:p>
        </p:txBody>
      </p:sp>
      <p:sp>
        <p:nvSpPr>
          <p:cNvPr id="5" name="Slide Number Placeholder 4">
            <a:extLst>
              <a:ext uri="{FF2B5EF4-FFF2-40B4-BE49-F238E27FC236}">
                <a16:creationId xmlns:a16="http://schemas.microsoft.com/office/drawing/2014/main" xmlns="" id="{4EF81867-D50A-107F-6376-BB36F901EC34}"/>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586848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D9A1F66-DC12-080C-D231-83125F8B6380}"/>
              </a:ext>
            </a:extLst>
          </p:cNvPr>
          <p:cNvSpPr>
            <a:spLocks noGrp="1"/>
          </p:cNvSpPr>
          <p:nvPr>
            <p:ph type="dt" sz="half" idx="10"/>
          </p:nvPr>
        </p:nvSpPr>
        <p:spPr/>
        <p:txBody>
          <a:bodyPr/>
          <a:lstStyle/>
          <a:p>
            <a:fld id="{FB8B12C3-0F2A-4515-A4B9-2116A31CEDCA}" type="datetime1">
              <a:rPr lang="en-IN" smtClean="0"/>
              <a:t>11-02-2025</a:t>
            </a:fld>
            <a:endParaRPr lang="en-IN"/>
          </a:p>
        </p:txBody>
      </p:sp>
      <p:sp>
        <p:nvSpPr>
          <p:cNvPr id="3" name="Footer Placeholder 2">
            <a:extLst>
              <a:ext uri="{FF2B5EF4-FFF2-40B4-BE49-F238E27FC236}">
                <a16:creationId xmlns:a16="http://schemas.microsoft.com/office/drawing/2014/main" xmlns="" id="{5EFC521C-05BB-4302-1A9C-E55ADD006DD0}"/>
              </a:ext>
            </a:extLst>
          </p:cNvPr>
          <p:cNvSpPr>
            <a:spLocks noGrp="1"/>
          </p:cNvSpPr>
          <p:nvPr>
            <p:ph type="ftr" sz="quarter" idx="11"/>
          </p:nvPr>
        </p:nvSpPr>
        <p:spPr/>
        <p:txBody>
          <a:bodyPr/>
          <a:lstStyle/>
          <a:p>
            <a:r>
              <a:rPr lang="en-IN" smtClean="0"/>
              <a:t>Dr Gargi</a:t>
            </a:r>
            <a:endParaRPr lang="en-IN"/>
          </a:p>
        </p:txBody>
      </p:sp>
      <p:sp>
        <p:nvSpPr>
          <p:cNvPr id="4" name="Slide Number Placeholder 3">
            <a:extLst>
              <a:ext uri="{FF2B5EF4-FFF2-40B4-BE49-F238E27FC236}">
                <a16:creationId xmlns:a16="http://schemas.microsoft.com/office/drawing/2014/main" xmlns="" id="{8D5633CF-FFFD-27B6-47AE-453A1E80E55D}"/>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165946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0AD6F-EA9C-8AD3-781E-60C3F9B3D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A8887A2-8792-70A1-4324-E4590A31B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7A3E433-070D-EE20-8B67-46832C5EC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CB21638-8ED5-B1AC-42CE-A6DF42C3B4C4}"/>
              </a:ext>
            </a:extLst>
          </p:cNvPr>
          <p:cNvSpPr>
            <a:spLocks noGrp="1"/>
          </p:cNvSpPr>
          <p:nvPr>
            <p:ph type="dt" sz="half" idx="10"/>
          </p:nvPr>
        </p:nvSpPr>
        <p:spPr/>
        <p:txBody>
          <a:bodyPr/>
          <a:lstStyle/>
          <a:p>
            <a:fld id="{8B913187-E424-490D-863B-7E550EF492C7}" type="datetime1">
              <a:rPr lang="en-IN" smtClean="0"/>
              <a:t>11-02-2025</a:t>
            </a:fld>
            <a:endParaRPr lang="en-IN"/>
          </a:p>
        </p:txBody>
      </p:sp>
      <p:sp>
        <p:nvSpPr>
          <p:cNvPr id="6" name="Footer Placeholder 5">
            <a:extLst>
              <a:ext uri="{FF2B5EF4-FFF2-40B4-BE49-F238E27FC236}">
                <a16:creationId xmlns:a16="http://schemas.microsoft.com/office/drawing/2014/main" xmlns="" id="{EB481E7F-8A9D-B86B-84FF-08DF8F324534}"/>
              </a:ext>
            </a:extLst>
          </p:cNvPr>
          <p:cNvSpPr>
            <a:spLocks noGrp="1"/>
          </p:cNvSpPr>
          <p:nvPr>
            <p:ph type="ftr" sz="quarter" idx="11"/>
          </p:nvPr>
        </p:nvSpPr>
        <p:spPr/>
        <p:txBody>
          <a:bodyPr/>
          <a:lstStyle/>
          <a:p>
            <a:r>
              <a:rPr lang="en-IN" smtClean="0"/>
              <a:t>Dr Gargi</a:t>
            </a:r>
            <a:endParaRPr lang="en-IN"/>
          </a:p>
        </p:txBody>
      </p:sp>
      <p:sp>
        <p:nvSpPr>
          <p:cNvPr id="7" name="Slide Number Placeholder 6">
            <a:extLst>
              <a:ext uri="{FF2B5EF4-FFF2-40B4-BE49-F238E27FC236}">
                <a16:creationId xmlns:a16="http://schemas.microsoft.com/office/drawing/2014/main" xmlns="" id="{A42070E6-6CF1-D0C5-176B-3189A87D055A}"/>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315697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9A5280-500A-6C82-0E4F-4F799D17AC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B83D763-3A17-3CC9-4E18-928223541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D96C9A2E-5E76-0198-DCBB-B3E98770A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4871FB3-3965-E796-BB56-5A81FF999D23}"/>
              </a:ext>
            </a:extLst>
          </p:cNvPr>
          <p:cNvSpPr>
            <a:spLocks noGrp="1"/>
          </p:cNvSpPr>
          <p:nvPr>
            <p:ph type="dt" sz="half" idx="10"/>
          </p:nvPr>
        </p:nvSpPr>
        <p:spPr/>
        <p:txBody>
          <a:bodyPr/>
          <a:lstStyle/>
          <a:p>
            <a:fld id="{E64C1AB8-2C70-4FCD-8DAB-01A8AE1DA222}" type="datetime1">
              <a:rPr lang="en-IN" smtClean="0"/>
              <a:t>11-02-2025</a:t>
            </a:fld>
            <a:endParaRPr lang="en-IN"/>
          </a:p>
        </p:txBody>
      </p:sp>
      <p:sp>
        <p:nvSpPr>
          <p:cNvPr id="6" name="Footer Placeholder 5">
            <a:extLst>
              <a:ext uri="{FF2B5EF4-FFF2-40B4-BE49-F238E27FC236}">
                <a16:creationId xmlns:a16="http://schemas.microsoft.com/office/drawing/2014/main" xmlns="" id="{FF05991D-CEB2-D7A6-5061-1EA1199A85E5}"/>
              </a:ext>
            </a:extLst>
          </p:cNvPr>
          <p:cNvSpPr>
            <a:spLocks noGrp="1"/>
          </p:cNvSpPr>
          <p:nvPr>
            <p:ph type="ftr" sz="quarter" idx="11"/>
          </p:nvPr>
        </p:nvSpPr>
        <p:spPr/>
        <p:txBody>
          <a:bodyPr/>
          <a:lstStyle/>
          <a:p>
            <a:r>
              <a:rPr lang="en-IN" smtClean="0"/>
              <a:t>Dr Gargi</a:t>
            </a:r>
            <a:endParaRPr lang="en-IN"/>
          </a:p>
        </p:txBody>
      </p:sp>
      <p:sp>
        <p:nvSpPr>
          <p:cNvPr id="7" name="Slide Number Placeholder 6">
            <a:extLst>
              <a:ext uri="{FF2B5EF4-FFF2-40B4-BE49-F238E27FC236}">
                <a16:creationId xmlns:a16="http://schemas.microsoft.com/office/drawing/2014/main" xmlns="" id="{D8765067-36C8-2F10-AD93-67C58E9A19EF}"/>
              </a:ext>
            </a:extLst>
          </p:cNvPr>
          <p:cNvSpPr>
            <a:spLocks noGrp="1"/>
          </p:cNvSpPr>
          <p:nvPr>
            <p:ph type="sldNum" sz="quarter" idx="12"/>
          </p:nvPr>
        </p:nvSpPr>
        <p:spPr/>
        <p:txBody>
          <a:bodyPr/>
          <a:lstStyle/>
          <a:p>
            <a:fld id="{EB198EAF-0926-494D-A854-55F10FC0E231}" type="slidenum">
              <a:rPr lang="en-IN" smtClean="0"/>
              <a:t>‹#›</a:t>
            </a:fld>
            <a:endParaRPr lang="en-IN"/>
          </a:p>
        </p:txBody>
      </p:sp>
    </p:spTree>
    <p:extLst>
      <p:ext uri="{BB962C8B-B14F-4D97-AF65-F5344CB8AC3E}">
        <p14:creationId xmlns:p14="http://schemas.microsoft.com/office/powerpoint/2010/main" val="287469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55F6EF0-AADB-DE01-7398-1E826A282B0F}"/>
              </a:ext>
            </a:extLst>
          </p:cNvPr>
          <p:cNvSpPr>
            <a:spLocks noGrp="1"/>
          </p:cNvSpPr>
          <p:nvPr>
            <p:ph type="title"/>
          </p:nvPr>
        </p:nvSpPr>
        <p:spPr>
          <a:xfrm>
            <a:off x="265545" y="51520"/>
            <a:ext cx="10515600" cy="392257"/>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xmlns="" id="{FCD7BC7E-491F-4755-FDC2-10080ED2C032}"/>
              </a:ext>
            </a:extLst>
          </p:cNvPr>
          <p:cNvSpPr>
            <a:spLocks noGrp="1"/>
          </p:cNvSpPr>
          <p:nvPr>
            <p:ph type="body" idx="1"/>
          </p:nvPr>
        </p:nvSpPr>
        <p:spPr>
          <a:xfrm>
            <a:off x="265545" y="443777"/>
            <a:ext cx="11660910" cy="57331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xmlns="" id="{0E293BA1-1FAB-E58D-5BA5-C771C915E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26C34-E247-4AD1-9EED-DBA5A288EC32}" type="datetime1">
              <a:rPr lang="en-IN" smtClean="0"/>
              <a:t>11-02-2025</a:t>
            </a:fld>
            <a:endParaRPr lang="en-IN"/>
          </a:p>
        </p:txBody>
      </p:sp>
      <p:sp>
        <p:nvSpPr>
          <p:cNvPr id="5" name="Footer Placeholder 4">
            <a:extLst>
              <a:ext uri="{FF2B5EF4-FFF2-40B4-BE49-F238E27FC236}">
                <a16:creationId xmlns:a16="http://schemas.microsoft.com/office/drawing/2014/main" xmlns="" id="{CEA90F7F-77B0-5A5C-3182-FC0F1AC94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Dr Gargi</a:t>
            </a:r>
            <a:endParaRPr lang="en-IN" dirty="0"/>
          </a:p>
        </p:txBody>
      </p:sp>
      <p:sp>
        <p:nvSpPr>
          <p:cNvPr id="6" name="Slide Number Placeholder 5">
            <a:extLst>
              <a:ext uri="{FF2B5EF4-FFF2-40B4-BE49-F238E27FC236}">
                <a16:creationId xmlns:a16="http://schemas.microsoft.com/office/drawing/2014/main" xmlns="" id="{947D4F34-9506-C3DD-6055-13379DA953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98EAF-0926-494D-A854-55F10FC0E231}" type="slidenum">
              <a:rPr lang="en-IN" smtClean="0"/>
              <a:t>‹#›</a:t>
            </a:fld>
            <a:endParaRPr lang="en-IN"/>
          </a:p>
        </p:txBody>
      </p:sp>
      <p:sp>
        <p:nvSpPr>
          <p:cNvPr id="7" name="TextBox 6">
            <a:extLst>
              <a:ext uri="{FF2B5EF4-FFF2-40B4-BE49-F238E27FC236}">
                <a16:creationId xmlns:a16="http://schemas.microsoft.com/office/drawing/2014/main" xmlns="" id="{0E754C20-F66F-5AF6-C141-5B9BCC929F4C}"/>
              </a:ext>
            </a:extLst>
          </p:cNvPr>
          <p:cNvSpPr txBox="1"/>
          <p:nvPr userDrawn="1"/>
        </p:nvSpPr>
        <p:spPr>
          <a:xfrm>
            <a:off x="9982200" y="6610350"/>
            <a:ext cx="2022764" cy="276999"/>
          </a:xfrm>
          <a:prstGeom prst="rect">
            <a:avLst/>
          </a:prstGeom>
          <a:noFill/>
        </p:spPr>
        <p:txBody>
          <a:bodyPr wrap="square" rtlCol="0">
            <a:spAutoFit/>
          </a:bodyPr>
          <a:lstStyle/>
          <a:p>
            <a:r>
              <a:rPr lang="en-US" sz="1200" dirty="0">
                <a:solidFill>
                  <a:schemeClr val="bg2">
                    <a:lumMod val="50000"/>
                  </a:schemeClr>
                </a:solidFill>
                <a:latin typeface="+mn-lt"/>
              </a:rPr>
              <a:t>Peeyush Singhal | </a:t>
            </a:r>
            <a:fld id="{3A420C0A-DBB8-4DCA-8F84-9A48004EFB2D}" type="slidenum">
              <a:rPr lang="en-US" sz="1200" smtClean="0">
                <a:solidFill>
                  <a:schemeClr val="bg2">
                    <a:lumMod val="50000"/>
                  </a:schemeClr>
                </a:solidFill>
                <a:latin typeface="+mn-lt"/>
              </a:rPr>
              <a:t>‹#›</a:t>
            </a:fld>
            <a:endParaRPr lang="en-IN" sz="1200" dirty="0">
              <a:solidFill>
                <a:schemeClr val="bg2">
                  <a:lumMod val="50000"/>
                </a:schemeClr>
              </a:solidFill>
              <a:latin typeface="+mn-lt"/>
            </a:endParaRPr>
          </a:p>
        </p:txBody>
      </p:sp>
      <p:cxnSp>
        <p:nvCxnSpPr>
          <p:cNvPr id="9" name="Straight Arrow Connector 8">
            <a:extLst>
              <a:ext uri="{FF2B5EF4-FFF2-40B4-BE49-F238E27FC236}">
                <a16:creationId xmlns:a16="http://schemas.microsoft.com/office/drawing/2014/main" xmlns="" id="{43BE3357-B068-9415-4352-F4F66AE7C5CE}"/>
              </a:ext>
            </a:extLst>
          </p:cNvPr>
          <p:cNvCxnSpPr>
            <a:cxnSpLocks/>
          </p:cNvCxnSpPr>
          <p:nvPr userDrawn="1"/>
        </p:nvCxnSpPr>
        <p:spPr>
          <a:xfrm>
            <a:off x="120071" y="6610350"/>
            <a:ext cx="11931073" cy="0"/>
          </a:xfrm>
          <a:prstGeom prst="straightConnector1">
            <a:avLst/>
          </a:prstGeom>
          <a:ln>
            <a:solidFill>
              <a:schemeClr val="bg2">
                <a:lumMod val="50000"/>
              </a:schemeClr>
            </a:solidFill>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7676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4.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tags" Target="../tags/tag2.xml"/><Relationship Id="rId16" Type="http://schemas.openxmlformats.org/officeDocument/2006/relationships/image" Target="../media/image38.png"/><Relationship Id="rId1" Type="http://schemas.openxmlformats.org/officeDocument/2006/relationships/tags" Target="../tags/tag1.xml"/><Relationship Id="rId6" Type="http://schemas.openxmlformats.org/officeDocument/2006/relationships/tags" Target="../tags/tag6.xml"/><Relationship Id="rId11" Type="http://schemas.microsoft.com/office/2007/relationships/hdphoto" Target="../media/hdphoto3.wdp"/><Relationship Id="rId5" Type="http://schemas.openxmlformats.org/officeDocument/2006/relationships/tags" Target="../tags/tag5.xml"/><Relationship Id="rId15" Type="http://schemas.openxmlformats.org/officeDocument/2006/relationships/image" Target="../media/image37.png"/><Relationship Id="rId10" Type="http://schemas.openxmlformats.org/officeDocument/2006/relationships/image" Target="../media/image27.png"/><Relationship Id="rId19" Type="http://schemas.openxmlformats.org/officeDocument/2006/relationships/image" Target="../media/image41.png"/><Relationship Id="rId4" Type="http://schemas.openxmlformats.org/officeDocument/2006/relationships/tags" Target="../tags/tag4.xml"/><Relationship Id="rId9" Type="http://schemas.openxmlformats.org/officeDocument/2006/relationships/hyperlink" Target="https://setosa.io/ev/principal-component-analysis/" TargetMode="External"/><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8.wdp"/><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2.xml"/><Relationship Id="rId7" Type="http://schemas.openxmlformats.org/officeDocument/2006/relationships/image" Target="../media/image6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distill.pub/2016/misread-tsn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Layout" Target="../diagrams/layout3.xml"/><Relationship Id="rId7" Type="http://schemas.openxmlformats.org/officeDocument/2006/relationships/image" Target="../media/image6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microsoft.com/office/2007/relationships/hdphoto" Target="../media/hdphoto16.wdp"/><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commons.wikimedia.org/wiki/File:Eigenvectors.gif" TargetMode="External"/><Relationship Id="rId9"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5F52C-84BF-787C-C9F3-B77568C8E92E}"/>
              </a:ext>
            </a:extLst>
          </p:cNvPr>
          <p:cNvSpPr>
            <a:spLocks noGrp="1"/>
          </p:cNvSpPr>
          <p:nvPr>
            <p:ph type="ctrTitle"/>
          </p:nvPr>
        </p:nvSpPr>
        <p:spPr/>
        <p:txBody>
          <a:bodyPr/>
          <a:lstStyle/>
          <a:p>
            <a:r>
              <a:rPr lang="en-US" dirty="0"/>
              <a:t>Dimensionality Reduction</a:t>
            </a:r>
            <a:endParaRPr lang="en-IN" dirty="0"/>
          </a:p>
        </p:txBody>
      </p:sp>
      <p:sp>
        <p:nvSpPr>
          <p:cNvPr id="3" name="Subtitle 2">
            <a:extLst>
              <a:ext uri="{FF2B5EF4-FFF2-40B4-BE49-F238E27FC236}">
                <a16:creationId xmlns:a16="http://schemas.microsoft.com/office/drawing/2014/main" xmlns="" id="{B44B857B-E675-D822-EC14-ECC235B0E467}"/>
              </a:ext>
            </a:extLst>
          </p:cNvPr>
          <p:cNvSpPr>
            <a:spLocks noGrp="1"/>
          </p:cNvSpPr>
          <p:nvPr>
            <p:ph type="subTitle" idx="1"/>
          </p:nvPr>
        </p:nvSpPr>
        <p:spPr/>
        <p:txBody>
          <a:bodyPr>
            <a:normAutofit/>
          </a:bodyPr>
          <a:lstStyle/>
          <a:p>
            <a:endParaRPr lang="en-IN" dirty="0"/>
          </a:p>
        </p:txBody>
      </p:sp>
      <p:sp>
        <p:nvSpPr>
          <p:cNvPr id="4" name="Date Placeholder 3"/>
          <p:cNvSpPr>
            <a:spLocks noGrp="1"/>
          </p:cNvSpPr>
          <p:nvPr>
            <p:ph type="dt" sz="half" idx="10"/>
          </p:nvPr>
        </p:nvSpPr>
        <p:spPr/>
        <p:txBody>
          <a:bodyPr/>
          <a:lstStyle/>
          <a:p>
            <a:fld id="{C08CBF6E-C954-4129-801B-0C372A98C358}" type="datetime1">
              <a:rPr lang="en-IN" smtClean="0"/>
              <a:t>11-02-2025</a:t>
            </a:fld>
            <a:endParaRPr lang="en-IN"/>
          </a:p>
        </p:txBody>
      </p:sp>
      <p:sp>
        <p:nvSpPr>
          <p:cNvPr id="5" name="Footer Placeholder 4"/>
          <p:cNvSpPr>
            <a:spLocks noGrp="1"/>
          </p:cNvSpPr>
          <p:nvPr>
            <p:ph type="ftr" sz="quarter" idx="11"/>
          </p:nvPr>
        </p:nvSpPr>
        <p:spPr/>
        <p:txBody>
          <a:bodyPr/>
          <a:lstStyle/>
          <a:p>
            <a:r>
              <a:rPr lang="en-IN" smtClean="0"/>
              <a:t>Dr Gargi</a:t>
            </a:r>
            <a:endParaRPr lang="en-IN"/>
          </a:p>
        </p:txBody>
      </p:sp>
    </p:spTree>
    <p:extLst>
      <p:ext uri="{BB962C8B-B14F-4D97-AF65-F5344CB8AC3E}">
        <p14:creationId xmlns:p14="http://schemas.microsoft.com/office/powerpoint/2010/main" val="964594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67E5BD-FCC4-A245-0C5E-4936A54B12CF}"/>
              </a:ext>
            </a:extLst>
          </p:cNvPr>
          <p:cNvSpPr>
            <a:spLocks noGrp="1"/>
          </p:cNvSpPr>
          <p:nvPr>
            <p:ph type="title"/>
          </p:nvPr>
        </p:nvSpPr>
        <p:spPr/>
        <p:txBody>
          <a:bodyPr/>
          <a:lstStyle/>
          <a:p>
            <a:r>
              <a:rPr lang="en-US" dirty="0"/>
              <a:t>SVD – How we can use it?</a:t>
            </a:r>
            <a:endParaRPr lang="en-IN" dirty="0"/>
          </a:p>
        </p:txBody>
      </p:sp>
      <p:grpSp>
        <p:nvGrpSpPr>
          <p:cNvPr id="20" name="Group 19">
            <a:extLst>
              <a:ext uri="{FF2B5EF4-FFF2-40B4-BE49-F238E27FC236}">
                <a16:creationId xmlns:a16="http://schemas.microsoft.com/office/drawing/2014/main" xmlns="" id="{8BD740F3-3B5B-2471-EA1E-EB5522AD62B8}"/>
              </a:ext>
            </a:extLst>
          </p:cNvPr>
          <p:cNvGrpSpPr/>
          <p:nvPr/>
        </p:nvGrpSpPr>
        <p:grpSpPr>
          <a:xfrm>
            <a:off x="253609" y="650333"/>
            <a:ext cx="5269736" cy="5867606"/>
            <a:chOff x="253609" y="650333"/>
            <a:chExt cx="5269736" cy="5867606"/>
          </a:xfrm>
        </p:grpSpPr>
        <p:pic>
          <p:nvPicPr>
            <p:cNvPr id="7" name="Picture 6">
              <a:extLst>
                <a:ext uri="{FF2B5EF4-FFF2-40B4-BE49-F238E27FC236}">
                  <a16:creationId xmlns:a16="http://schemas.microsoft.com/office/drawing/2014/main" xmlns="" id="{FBF8E681-5E02-4FCD-0DD8-160D4C2CF489}"/>
                </a:ext>
              </a:extLst>
            </p:cNvPr>
            <p:cNvPicPr>
              <a:picLocks noChangeAspect="1"/>
            </p:cNvPicPr>
            <p:nvPr/>
          </p:nvPicPr>
          <p:blipFill>
            <a:blip r:embed="rId2"/>
            <a:stretch>
              <a:fillRect/>
            </a:stretch>
          </p:blipFill>
          <p:spPr>
            <a:xfrm>
              <a:off x="253609" y="3263275"/>
              <a:ext cx="5269736" cy="325466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061355B7-3CBF-0904-7580-D70AA3D721F1}"/>
                    </a:ext>
                  </a:extLst>
                </p:cNvPr>
                <p:cNvSpPr txBox="1"/>
                <p:nvPr/>
              </p:nvSpPr>
              <p:spPr>
                <a:xfrm>
                  <a:off x="713875" y="650333"/>
                  <a:ext cx="4597034" cy="2319418"/>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𝐹𝑢𝑙𝑙</m:t>
                          </m:r>
                          <m:r>
                            <a:rPr lang="en-US" b="0" i="1" smtClean="0">
                              <a:latin typeface="Cambria Math" panose="02040503050406030204" pitchFamily="18" charset="0"/>
                            </a:rPr>
                            <m:t> </m:t>
                          </m:r>
                          <m:r>
                            <a:rPr lang="en-US" b="0" i="1" smtClean="0">
                              <a:latin typeface="Cambria Math" panose="02040503050406030204" pitchFamily="18" charset="0"/>
                            </a:rPr>
                            <m:t>𝑆𝑉𝐷</m:t>
                          </m:r>
                          <m:r>
                            <a:rPr lang="en-US" b="0" i="1" smtClean="0">
                              <a:latin typeface="Cambria Math" panose="02040503050406030204" pitchFamily="18" charset="0"/>
                            </a:rPr>
                            <m:t>: </m:t>
                          </m:r>
                          <m:r>
                            <a:rPr lang="en-US" b="0" i="1" smtClean="0">
                              <a:latin typeface="Cambria Math" panose="02040503050406030204" pitchFamily="18" charset="0"/>
                            </a:rPr>
                            <m:t>𝐴</m:t>
                          </m:r>
                        </m:e>
                        <m:sub>
                          <m:r>
                            <a:rPr lang="en-US" b="0" i="1" smtClean="0">
                              <a:latin typeface="Cambria Math" panose="02040503050406030204" pitchFamily="18" charset="0"/>
                            </a:rPr>
                            <m:t>𝑛𝑥𝑑</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𝑛𝑥𝑛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𝑛𝑥𝑑</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𝑉</m:t>
                          </m:r>
                        </m:e>
                        <m:sub>
                          <m:r>
                            <a:rPr lang="en-US" b="0" i="1" smtClean="0">
                              <a:latin typeface="Cambria Math" panose="02040503050406030204" pitchFamily="18" charset="0"/>
                            </a:rPr>
                            <m:t>𝑑𝑥𝑑</m:t>
                          </m:r>
                        </m:sub>
                        <m:sup>
                          <m:r>
                            <a:rPr lang="en-US" b="0" i="1" smtClean="0">
                              <a:latin typeface="Cambria Math" panose="02040503050406030204" pitchFamily="18" charset="0"/>
                            </a:rPr>
                            <m:t>𝑇</m:t>
                          </m:r>
                        </m:sup>
                      </m:sSubSup>
                    </m:oMath>
                  </a14:m>
                  <a:endParaRPr lang="en-US" b="0" dirty="0"/>
                </a:p>
                <a:p>
                  <a:pPr marL="285750" indent="-285750">
                    <a:buFont typeface="Arial" panose="020B0604020202020204" pitchFamily="34" charset="0"/>
                    <a:buChar char="•"/>
                  </a:pPr>
                  <a:r>
                    <a:rPr lang="en-IN" dirty="0"/>
                    <a:t>Does not reduces dimension at all, but good for understanding the components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mc:Choice>
          <mc:Fallback xmlns="">
            <p:sp>
              <p:nvSpPr>
                <p:cNvPr id="10" name="TextBox 9">
                  <a:extLst>
                    <a:ext uri="{FF2B5EF4-FFF2-40B4-BE49-F238E27FC236}">
                      <a16:creationId xmlns:a16="http://schemas.microsoft.com/office/drawing/2014/main" id="{061355B7-3CBF-0904-7580-D70AA3D721F1}"/>
                    </a:ext>
                  </a:extLst>
                </p:cNvPr>
                <p:cNvSpPr txBox="1">
                  <a:spLocks noRot="1" noChangeAspect="1" noMove="1" noResize="1" noEditPoints="1" noAdjustHandles="1" noChangeArrowheads="1" noChangeShapeType="1" noTextEdit="1"/>
                </p:cNvSpPr>
                <p:nvPr/>
              </p:nvSpPr>
              <p:spPr>
                <a:xfrm>
                  <a:off x="713875" y="650333"/>
                  <a:ext cx="4597034" cy="2319418"/>
                </a:xfrm>
                <a:prstGeom prst="rect">
                  <a:avLst/>
                </a:prstGeom>
                <a:blipFill>
                  <a:blip r:embed="rId3"/>
                  <a:stretch>
                    <a:fillRect l="-796" t="-263" r="-1592"/>
                  </a:stretch>
                </a:blipFill>
              </p:spPr>
              <p:txBody>
                <a:bodyPr/>
                <a:lstStyle/>
                <a:p>
                  <a:r>
                    <a:rPr lang="en-IN">
                      <a:noFill/>
                    </a:rPr>
                    <a:t> </a:t>
                  </a:r>
                </a:p>
              </p:txBody>
            </p:sp>
          </mc:Fallback>
        </mc:AlternateContent>
      </p:grpSp>
      <p:grpSp>
        <p:nvGrpSpPr>
          <p:cNvPr id="19" name="Group 18">
            <a:extLst>
              <a:ext uri="{FF2B5EF4-FFF2-40B4-BE49-F238E27FC236}">
                <a16:creationId xmlns:a16="http://schemas.microsoft.com/office/drawing/2014/main" xmlns="" id="{AB6B1065-5687-6CCB-BC08-1B97661AA463}"/>
              </a:ext>
            </a:extLst>
          </p:cNvPr>
          <p:cNvGrpSpPr/>
          <p:nvPr/>
        </p:nvGrpSpPr>
        <p:grpSpPr>
          <a:xfrm>
            <a:off x="6321818" y="636841"/>
            <a:ext cx="5870182" cy="5972037"/>
            <a:chOff x="6321818" y="636841"/>
            <a:chExt cx="5870182" cy="597203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E9AD3A08-5824-F238-993A-579E64D7E3B0}"/>
                    </a:ext>
                  </a:extLst>
                </p:cNvPr>
                <p:cNvSpPr txBox="1"/>
                <p:nvPr/>
              </p:nvSpPr>
              <p:spPr>
                <a:xfrm>
                  <a:off x="6592820" y="636841"/>
                  <a:ext cx="4675544" cy="2308324"/>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en-IN" dirty="0"/>
                    <a:t>Truncated or Compact SVD</a:t>
                  </a:r>
                </a:p>
                <a:p>
                  <a:pPr marL="285750" indent="-285750">
                    <a:buFont typeface="Arial" panose="020B0604020202020204" pitchFamily="34" charset="0"/>
                    <a:buChar char="•"/>
                  </a:pPr>
                  <a:r>
                    <a:rPr lang="en-IN" dirty="0"/>
                    <a:t>Let us think about a rank, say </a:t>
                  </a:r>
                  <a14:m>
                    <m:oMath xmlns:m="http://schemas.openxmlformats.org/officeDocument/2006/math">
                      <m:r>
                        <a:rPr lang="en-US" b="0" i="1" smtClean="0">
                          <a:latin typeface="Cambria Math" panose="02040503050406030204" pitchFamily="18" charset="0"/>
                        </a:rPr>
                        <m:t>𝑟</m:t>
                      </m:r>
                    </m:oMath>
                  </a14:m>
                  <a:endParaRPr lang="en-IN" dirty="0"/>
                </a:p>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𝑼</m:t>
                            </m:r>
                          </m:e>
                          <m:sub>
                            <m:r>
                              <a:rPr lang="en-US" b="1" i="1" smtClean="0">
                                <a:latin typeface="Cambria Math" panose="02040503050406030204" pitchFamily="18" charset="0"/>
                              </a:rPr>
                              <m:t>𝒓</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𝒓</m:t>
                                </m:r>
                              </m:sub>
                            </m:sSub>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𝒏𝒙𝒓</m:t>
                            </m:r>
                          </m:sup>
                        </m:sSup>
                        <m:r>
                          <a:rPr lang="en-US" b="1" i="1"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𝒓</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𝒓</m:t>
                                </m:r>
                              </m:sub>
                            </m:sSub>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𝒏𝒙𝒓</m:t>
                            </m:r>
                          </m:sup>
                        </m:sSup>
                        <m:r>
                          <a:rPr lang="en-US" b="1" i="1"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𝒓</m:t>
                            </m:r>
                          </m:sub>
                        </m:sSub>
                        <m:r>
                          <a:rPr lang="en-US" b="1" i="1" smtClean="0">
                            <a:latin typeface="Cambria Math" panose="02040503050406030204" pitchFamily="18" charset="0"/>
                          </a:rPr>
                          <m:t>=</m:t>
                        </m:r>
                        <m:r>
                          <a:rPr lang="en-US" b="1" i="1" smtClean="0">
                            <a:latin typeface="Cambria Math" panose="02040503050406030204" pitchFamily="18" charset="0"/>
                          </a:rPr>
                          <m:t>𝒅𝒊𝒂𝒈</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𝒓</m:t>
                                </m:r>
                              </m:sub>
                            </m:sSub>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ℝ</m:t>
                            </m:r>
                          </m:e>
                          <m:sup>
                            <m:r>
                              <a:rPr lang="en-US" b="1" i="1" smtClean="0">
                                <a:latin typeface="Cambria Math" panose="02040503050406030204" pitchFamily="18" charset="0"/>
                                <a:ea typeface="Cambria Math" panose="02040503050406030204" pitchFamily="18" charset="0"/>
                              </a:rPr>
                              <m:t>𝒏𝒙𝒓</m:t>
                            </m:r>
                          </m:sup>
                        </m:sSup>
                        <m:r>
                          <a:rPr lang="en-US" b="1" i="1"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endParaRPr lang="en-IN" b="1"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𝑟</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𝑟</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𝑉</m:t>
                            </m:r>
                          </m:e>
                          <m:sub>
                            <m:r>
                              <a:rPr lang="en-US" b="0" i="1" smtClean="0">
                                <a:latin typeface="Cambria Math" panose="02040503050406030204" pitchFamily="18" charset="0"/>
                              </a:rPr>
                              <m:t>𝑟</m:t>
                            </m:r>
                          </m:sub>
                          <m:sup>
                            <m:r>
                              <a:rPr lang="en-US" b="0" i="1" smtClean="0">
                                <a:latin typeface="Cambria Math" panose="02040503050406030204" pitchFamily="18" charset="0"/>
                              </a:rPr>
                              <m:t>𝑇</m:t>
                            </m:r>
                          </m:sup>
                        </m:sSubSup>
                      </m:oMath>
                    </m:oMathPara>
                  </a14:m>
                  <a:endParaRPr lang="en-IN" dirty="0"/>
                </a:p>
                <a:p>
                  <a:pPr marL="285750" indent="-285750">
                    <a:buFont typeface="Arial" panose="020B0604020202020204" pitchFamily="34" charset="0"/>
                    <a:buChar char="•"/>
                  </a:pPr>
                  <a:r>
                    <a:rPr lang="en-IN" dirty="0"/>
                    <a:t>Good for reducing dimensions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𝑑</m:t>
                      </m:r>
                    </m:oMath>
                  </a14:m>
                  <a:endParaRPr lang="en-IN" dirty="0"/>
                </a:p>
              </p:txBody>
            </p:sp>
          </mc:Choice>
          <mc:Fallback xmlns="">
            <p:sp>
              <p:nvSpPr>
                <p:cNvPr id="11" name="TextBox 10">
                  <a:extLst>
                    <a:ext uri="{FF2B5EF4-FFF2-40B4-BE49-F238E27FC236}">
                      <a16:creationId xmlns:a16="http://schemas.microsoft.com/office/drawing/2014/main" id="{E9AD3A08-5824-F238-993A-579E64D7E3B0}"/>
                    </a:ext>
                  </a:extLst>
                </p:cNvPr>
                <p:cNvSpPr txBox="1">
                  <a:spLocks noRot="1" noChangeAspect="1" noMove="1" noResize="1" noEditPoints="1" noAdjustHandles="1" noChangeArrowheads="1" noChangeShapeType="1" noTextEdit="1"/>
                </p:cNvSpPr>
                <p:nvPr/>
              </p:nvSpPr>
              <p:spPr>
                <a:xfrm>
                  <a:off x="6592820" y="636841"/>
                  <a:ext cx="4675544" cy="2308324"/>
                </a:xfrm>
                <a:prstGeom prst="rect">
                  <a:avLst/>
                </a:prstGeom>
                <a:blipFill>
                  <a:blip r:embed="rId4"/>
                  <a:stretch>
                    <a:fillRect l="-782" t="-1319" b="-3166"/>
                  </a:stretch>
                </a:blipFill>
              </p:spPr>
              <p:txBody>
                <a:bodyPr/>
                <a:lstStyle/>
                <a:p>
                  <a:r>
                    <a:rPr lang="en-IN">
                      <a:noFill/>
                    </a:rPr>
                    <a:t> </a:t>
                  </a:r>
                </a:p>
              </p:txBody>
            </p:sp>
          </mc:Fallback>
        </mc:AlternateContent>
        <p:grpSp>
          <p:nvGrpSpPr>
            <p:cNvPr id="18" name="Group 17">
              <a:extLst>
                <a:ext uri="{FF2B5EF4-FFF2-40B4-BE49-F238E27FC236}">
                  <a16:creationId xmlns:a16="http://schemas.microsoft.com/office/drawing/2014/main" xmlns="" id="{94479B1E-96CD-0F9B-03B2-0B582C391FD4}"/>
                </a:ext>
              </a:extLst>
            </p:cNvPr>
            <p:cNvGrpSpPr/>
            <p:nvPr/>
          </p:nvGrpSpPr>
          <p:grpSpPr>
            <a:xfrm>
              <a:off x="6321818" y="2969751"/>
              <a:ext cx="5870182" cy="3639127"/>
              <a:chOff x="6321818" y="3071044"/>
              <a:chExt cx="5870182" cy="3639127"/>
            </a:xfrm>
          </p:grpSpPr>
          <p:pic>
            <p:nvPicPr>
              <p:cNvPr id="5" name="Picture 4">
                <a:extLst>
                  <a:ext uri="{FF2B5EF4-FFF2-40B4-BE49-F238E27FC236}">
                    <a16:creationId xmlns:a16="http://schemas.microsoft.com/office/drawing/2014/main" xmlns="" id="{40DF22D4-D0DC-8215-0F91-3897261FEADD}"/>
                  </a:ext>
                </a:extLst>
              </p:cNvPr>
              <p:cNvPicPr>
                <a:picLocks noChangeAspect="1"/>
              </p:cNvPicPr>
              <p:nvPr/>
            </p:nvPicPr>
            <p:blipFill>
              <a:blip r:embed="rId5"/>
              <a:stretch>
                <a:fillRect/>
              </a:stretch>
            </p:blipFill>
            <p:spPr>
              <a:xfrm>
                <a:off x="6321818" y="3071044"/>
                <a:ext cx="5870182" cy="363912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E55D8A07-4E1C-BD82-7537-43A04651AA9C}"/>
                      </a:ext>
                    </a:extLst>
                  </p:cNvPr>
                  <p:cNvSpPr txBox="1"/>
                  <p:nvPr/>
                </p:nvSpPr>
                <p:spPr>
                  <a:xfrm>
                    <a:off x="8847107" y="4234872"/>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2" name="TextBox 11">
                    <a:extLst>
                      <a:ext uri="{FF2B5EF4-FFF2-40B4-BE49-F238E27FC236}">
                        <a16:creationId xmlns:a16="http://schemas.microsoft.com/office/drawing/2014/main" id="{E55D8A07-4E1C-BD82-7537-43A04651AA9C}"/>
                      </a:ext>
                    </a:extLst>
                  </p:cNvPr>
                  <p:cNvSpPr txBox="1">
                    <a:spLocks noRot="1" noChangeAspect="1" noMove="1" noResize="1" noEditPoints="1" noAdjustHandles="1" noChangeArrowheads="1" noChangeShapeType="1" noTextEdit="1"/>
                  </p:cNvSpPr>
                  <p:nvPr/>
                </p:nvSpPr>
                <p:spPr>
                  <a:xfrm>
                    <a:off x="8847107" y="4234872"/>
                    <a:ext cx="166969" cy="276999"/>
                  </a:xfrm>
                  <a:prstGeom prst="rect">
                    <a:avLst/>
                  </a:prstGeom>
                  <a:blipFill>
                    <a:blip r:embed="rId6"/>
                    <a:stretch>
                      <a:fillRect l="-21429" r="-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BB125416-F6CD-4938-0D06-5BC6B623F4DB}"/>
                      </a:ext>
                    </a:extLst>
                  </p:cNvPr>
                  <p:cNvSpPr txBox="1"/>
                  <p:nvPr/>
                </p:nvSpPr>
                <p:spPr>
                  <a:xfrm>
                    <a:off x="10338780" y="3922023"/>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3" name="TextBox 12">
                    <a:extLst>
                      <a:ext uri="{FF2B5EF4-FFF2-40B4-BE49-F238E27FC236}">
                        <a16:creationId xmlns:a16="http://schemas.microsoft.com/office/drawing/2014/main" id="{BB125416-F6CD-4938-0D06-5BC6B623F4DB}"/>
                      </a:ext>
                    </a:extLst>
                  </p:cNvPr>
                  <p:cNvSpPr txBox="1">
                    <a:spLocks noRot="1" noChangeAspect="1" noMove="1" noResize="1" noEditPoints="1" noAdjustHandles="1" noChangeArrowheads="1" noChangeShapeType="1" noTextEdit="1"/>
                  </p:cNvSpPr>
                  <p:nvPr/>
                </p:nvSpPr>
                <p:spPr>
                  <a:xfrm>
                    <a:off x="10338780" y="3922023"/>
                    <a:ext cx="166969" cy="276999"/>
                  </a:xfrm>
                  <a:prstGeom prst="rect">
                    <a:avLst/>
                  </a:prstGeom>
                  <a:blipFill>
                    <a:blip r:embed="rId7"/>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90BA05DC-14FB-BEA6-262E-41D3D9CCFACC}"/>
                      </a:ext>
                    </a:extLst>
                  </p:cNvPr>
                  <p:cNvSpPr txBox="1"/>
                  <p:nvPr/>
                </p:nvSpPr>
                <p:spPr>
                  <a:xfrm>
                    <a:off x="11854906" y="3645024"/>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4" name="TextBox 13">
                    <a:extLst>
                      <a:ext uri="{FF2B5EF4-FFF2-40B4-BE49-F238E27FC236}">
                        <a16:creationId xmlns:a16="http://schemas.microsoft.com/office/drawing/2014/main" id="{90BA05DC-14FB-BEA6-262E-41D3D9CCFACC}"/>
                      </a:ext>
                    </a:extLst>
                  </p:cNvPr>
                  <p:cNvSpPr txBox="1">
                    <a:spLocks noRot="1" noChangeAspect="1" noMove="1" noResize="1" noEditPoints="1" noAdjustHandles="1" noChangeArrowheads="1" noChangeShapeType="1" noTextEdit="1"/>
                  </p:cNvSpPr>
                  <p:nvPr/>
                </p:nvSpPr>
                <p:spPr>
                  <a:xfrm>
                    <a:off x="11854906" y="3645024"/>
                    <a:ext cx="166969" cy="276999"/>
                  </a:xfrm>
                  <a:prstGeom prst="rect">
                    <a:avLst/>
                  </a:prstGeom>
                  <a:blipFill>
                    <a:blip r:embed="rId8"/>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BA6E1AE0-462F-8057-FE78-45B879CD565F}"/>
                      </a:ext>
                    </a:extLst>
                  </p:cNvPr>
                  <p:cNvSpPr txBox="1"/>
                  <p:nvPr/>
                </p:nvSpPr>
                <p:spPr>
                  <a:xfrm>
                    <a:off x="8847107" y="5767445"/>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5" name="TextBox 14">
                    <a:extLst>
                      <a:ext uri="{FF2B5EF4-FFF2-40B4-BE49-F238E27FC236}">
                        <a16:creationId xmlns:a16="http://schemas.microsoft.com/office/drawing/2014/main" id="{BA6E1AE0-462F-8057-FE78-45B879CD565F}"/>
                      </a:ext>
                    </a:extLst>
                  </p:cNvPr>
                  <p:cNvSpPr txBox="1">
                    <a:spLocks noRot="1" noChangeAspect="1" noMove="1" noResize="1" noEditPoints="1" noAdjustHandles="1" noChangeArrowheads="1" noChangeShapeType="1" noTextEdit="1"/>
                  </p:cNvSpPr>
                  <p:nvPr/>
                </p:nvSpPr>
                <p:spPr>
                  <a:xfrm>
                    <a:off x="8847107" y="5767445"/>
                    <a:ext cx="166969" cy="276999"/>
                  </a:xfrm>
                  <a:prstGeom prst="rect">
                    <a:avLst/>
                  </a:prstGeom>
                  <a:blipFill>
                    <a:blip r:embed="rId9"/>
                    <a:stretch>
                      <a:fillRect l="-21429" r="-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8CED2861-AA36-EB6B-D26D-7E50F490959C}"/>
                      </a:ext>
                    </a:extLst>
                  </p:cNvPr>
                  <p:cNvSpPr txBox="1"/>
                  <p:nvPr/>
                </p:nvSpPr>
                <p:spPr>
                  <a:xfrm>
                    <a:off x="10052453" y="564108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6" name="TextBox 15">
                    <a:extLst>
                      <a:ext uri="{FF2B5EF4-FFF2-40B4-BE49-F238E27FC236}">
                        <a16:creationId xmlns:a16="http://schemas.microsoft.com/office/drawing/2014/main" id="{8CED2861-AA36-EB6B-D26D-7E50F490959C}"/>
                      </a:ext>
                    </a:extLst>
                  </p:cNvPr>
                  <p:cNvSpPr txBox="1">
                    <a:spLocks noRot="1" noChangeAspect="1" noMove="1" noResize="1" noEditPoints="1" noAdjustHandles="1" noChangeArrowheads="1" noChangeShapeType="1" noTextEdit="1"/>
                  </p:cNvSpPr>
                  <p:nvPr/>
                </p:nvSpPr>
                <p:spPr>
                  <a:xfrm>
                    <a:off x="10052453" y="5641086"/>
                    <a:ext cx="166969" cy="276999"/>
                  </a:xfrm>
                  <a:prstGeom prst="rect">
                    <a:avLst/>
                  </a:prstGeom>
                  <a:blipFill>
                    <a:blip r:embed="rId10"/>
                    <a:stretch>
                      <a:fillRect l="-22222" r="-185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3B353ECA-A716-F4D2-31C5-63398FD20C08}"/>
                      </a:ext>
                    </a:extLst>
                  </p:cNvPr>
                  <p:cNvSpPr txBox="1"/>
                  <p:nvPr/>
                </p:nvSpPr>
                <p:spPr>
                  <a:xfrm>
                    <a:off x="11938390" y="564108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IN" dirty="0"/>
                  </a:p>
                </p:txBody>
              </p:sp>
            </mc:Choice>
            <mc:Fallback xmlns="">
              <p:sp>
                <p:nvSpPr>
                  <p:cNvPr id="17" name="TextBox 16">
                    <a:extLst>
                      <a:ext uri="{FF2B5EF4-FFF2-40B4-BE49-F238E27FC236}">
                        <a16:creationId xmlns:a16="http://schemas.microsoft.com/office/drawing/2014/main" id="{3B353ECA-A716-F4D2-31C5-63398FD20C08}"/>
                      </a:ext>
                    </a:extLst>
                  </p:cNvPr>
                  <p:cNvSpPr txBox="1">
                    <a:spLocks noRot="1" noChangeAspect="1" noMove="1" noResize="1" noEditPoints="1" noAdjustHandles="1" noChangeArrowheads="1" noChangeShapeType="1" noTextEdit="1"/>
                  </p:cNvSpPr>
                  <p:nvPr/>
                </p:nvSpPr>
                <p:spPr>
                  <a:xfrm>
                    <a:off x="11938390" y="5641086"/>
                    <a:ext cx="166969" cy="276999"/>
                  </a:xfrm>
                  <a:prstGeom prst="rect">
                    <a:avLst/>
                  </a:prstGeom>
                  <a:blipFill>
                    <a:blip r:embed="rId11"/>
                    <a:stretch>
                      <a:fillRect l="-21429" r="-14286"/>
                    </a:stretch>
                  </a:blipFill>
                </p:spPr>
                <p:txBody>
                  <a:bodyPr/>
                  <a:lstStyle/>
                  <a:p>
                    <a:r>
                      <a:rPr lang="en-IN">
                        <a:noFill/>
                      </a:rPr>
                      <a:t> </a:t>
                    </a:r>
                  </a:p>
                </p:txBody>
              </p:sp>
            </mc:Fallback>
          </mc:AlternateContent>
        </p:grpSp>
      </p:grpSp>
      <p:sp>
        <p:nvSpPr>
          <p:cNvPr id="3" name="Date Placeholder 2"/>
          <p:cNvSpPr>
            <a:spLocks noGrp="1"/>
          </p:cNvSpPr>
          <p:nvPr>
            <p:ph type="dt" sz="half" idx="10"/>
          </p:nvPr>
        </p:nvSpPr>
        <p:spPr/>
        <p:txBody>
          <a:bodyPr/>
          <a:lstStyle/>
          <a:p>
            <a:fld id="{2725527D-313D-47B1-9A95-5C4C166AC75C}"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152095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8ACD99-3E56-CDA3-F46A-C6FE146130C1}"/>
              </a:ext>
            </a:extLst>
          </p:cNvPr>
          <p:cNvSpPr>
            <a:spLocks noGrp="1"/>
          </p:cNvSpPr>
          <p:nvPr>
            <p:ph type="title"/>
          </p:nvPr>
        </p:nvSpPr>
        <p:spPr/>
        <p:txBody>
          <a:bodyPr/>
          <a:lstStyle/>
          <a:p>
            <a:r>
              <a:rPr lang="en-US" dirty="0"/>
              <a:t>Principal Component Analysis (PCA) - Introduction</a:t>
            </a:r>
            <a:endParaRPr lang="en-IN" dirty="0"/>
          </a:p>
        </p:txBody>
      </p:sp>
      <p:sp>
        <p:nvSpPr>
          <p:cNvPr id="3" name="Content Placeholder 2">
            <a:extLst>
              <a:ext uri="{FF2B5EF4-FFF2-40B4-BE49-F238E27FC236}">
                <a16:creationId xmlns:a16="http://schemas.microsoft.com/office/drawing/2014/main" xmlns="" id="{109EA76A-CC93-740A-4ED6-C7E3F0ADB1DB}"/>
              </a:ext>
            </a:extLst>
          </p:cNvPr>
          <p:cNvSpPr>
            <a:spLocks noGrp="1"/>
          </p:cNvSpPr>
          <p:nvPr>
            <p:ph idx="1"/>
          </p:nvPr>
        </p:nvSpPr>
        <p:spPr>
          <a:xfrm>
            <a:off x="265544" y="606490"/>
            <a:ext cx="7982717" cy="5960565"/>
          </a:xfrm>
          <a:solidFill>
            <a:schemeClr val="accent4">
              <a:lumMod val="20000"/>
              <a:lumOff val="80000"/>
            </a:schemeClr>
          </a:solidFill>
        </p:spPr>
        <p:txBody>
          <a:bodyPr>
            <a:normAutofit/>
          </a:bodyPr>
          <a:lstStyle/>
          <a:p>
            <a:r>
              <a:rPr lang="en-US" sz="1800" dirty="0"/>
              <a:t>Aim to simplify  | understand “independent” features / factors | explain the variability of data with less number of features.</a:t>
            </a:r>
          </a:p>
          <a:p>
            <a:endParaRPr lang="en-US" sz="1800" dirty="0"/>
          </a:p>
          <a:p>
            <a:endParaRPr lang="en-IN" sz="1800" dirty="0"/>
          </a:p>
        </p:txBody>
      </p:sp>
      <p:sp>
        <p:nvSpPr>
          <p:cNvPr id="5" name="TextBox 4">
            <a:extLst>
              <a:ext uri="{FF2B5EF4-FFF2-40B4-BE49-F238E27FC236}">
                <a16:creationId xmlns:a16="http://schemas.microsoft.com/office/drawing/2014/main" xmlns="" id="{347920C0-06E1-F7D1-5946-3CAF68731BAC}"/>
              </a:ext>
            </a:extLst>
          </p:cNvPr>
          <p:cNvSpPr txBox="1"/>
          <p:nvPr/>
        </p:nvSpPr>
        <p:spPr>
          <a:xfrm>
            <a:off x="2047580" y="1171629"/>
            <a:ext cx="6097554" cy="646331"/>
          </a:xfrm>
          <a:prstGeom prst="rect">
            <a:avLst/>
          </a:prstGeom>
          <a:noFill/>
        </p:spPr>
        <p:txBody>
          <a:bodyPr wrap="square">
            <a:spAutoFit/>
          </a:bodyPr>
          <a:lstStyle/>
          <a:p>
            <a:r>
              <a:rPr lang="en-IN" dirty="0">
                <a:hlinkClick r:id="rId9"/>
              </a:rPr>
              <a:t>https://setosa.io/ev/principal-component-analysis/</a:t>
            </a:r>
            <a:endParaRPr lang="en-IN" dirty="0"/>
          </a:p>
          <a:p>
            <a:endParaRPr lang="en-IN" dirty="0"/>
          </a:p>
        </p:txBody>
      </p:sp>
      <p:pic>
        <p:nvPicPr>
          <p:cNvPr id="7" name="Picture 6">
            <a:extLst>
              <a:ext uri="{FF2B5EF4-FFF2-40B4-BE49-F238E27FC236}">
                <a16:creationId xmlns:a16="http://schemas.microsoft.com/office/drawing/2014/main" xmlns="" id="{02F84EB9-C84A-C7BA-7771-006F86701856}"/>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Lst>
          </a:blip>
          <a:stretch>
            <a:fillRect/>
          </a:stretch>
        </p:blipFill>
        <p:spPr>
          <a:xfrm>
            <a:off x="203967" y="1626730"/>
            <a:ext cx="8020162" cy="4879040"/>
          </a:xfrm>
          <a:prstGeom prst="rect">
            <a:avLst/>
          </a:prstGeom>
        </p:spPr>
      </p:pic>
      <p:pic>
        <p:nvPicPr>
          <p:cNvPr id="8" name="Picture 7">
            <a:extLst>
              <a:ext uri="{FF2B5EF4-FFF2-40B4-BE49-F238E27FC236}">
                <a16:creationId xmlns:a16="http://schemas.microsoft.com/office/drawing/2014/main" xmlns="" id="{43D67C07-E07D-6712-6FF3-E2FD0AA19AF6}"/>
              </a:ext>
            </a:extLst>
          </p:cNvPr>
          <p:cNvPicPr>
            <a:picLocks noChangeAspect="1"/>
          </p:cNvPicPr>
          <p:nvPr/>
        </p:nvPicPr>
        <p:blipFill>
          <a:blip r:embed="rId12"/>
          <a:stretch>
            <a:fillRect/>
          </a:stretch>
        </p:blipFill>
        <p:spPr>
          <a:xfrm>
            <a:off x="8175922" y="908691"/>
            <a:ext cx="3664599" cy="3682112"/>
          </a:xfrm>
          <a:prstGeom prst="rect">
            <a:avLst/>
          </a:prstGeom>
        </p:spPr>
      </p:pic>
      <p:pic>
        <p:nvPicPr>
          <p:cNvPr id="9" name="Picture 8">
            <a:extLst>
              <a:ext uri="{FF2B5EF4-FFF2-40B4-BE49-F238E27FC236}">
                <a16:creationId xmlns:a16="http://schemas.microsoft.com/office/drawing/2014/main" xmlns="" id="{598FABD2-0DD1-FC68-BA28-60DC4160D316}"/>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8637730" y="4469611"/>
            <a:ext cx="543289" cy="330341"/>
          </a:xfrm>
          <a:prstGeom prst="rect">
            <a:avLst/>
          </a:prstGeom>
        </p:spPr>
      </p:pic>
      <p:pic>
        <p:nvPicPr>
          <p:cNvPr id="10" name="Picture 9">
            <a:extLst>
              <a:ext uri="{FF2B5EF4-FFF2-40B4-BE49-F238E27FC236}">
                <a16:creationId xmlns:a16="http://schemas.microsoft.com/office/drawing/2014/main" xmlns="" id="{D80F7C70-C322-D02D-FCC6-213D28E295EB}"/>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0008222" y="4480261"/>
            <a:ext cx="974644" cy="333072"/>
          </a:xfrm>
          <a:prstGeom prst="rect">
            <a:avLst/>
          </a:prstGeom>
        </p:spPr>
      </p:pic>
      <p:pic>
        <p:nvPicPr>
          <p:cNvPr id="11" name="Picture 10">
            <a:extLst>
              <a:ext uri="{FF2B5EF4-FFF2-40B4-BE49-F238E27FC236}">
                <a16:creationId xmlns:a16="http://schemas.microsoft.com/office/drawing/2014/main" xmlns="" id="{48E953EC-1DBA-6F16-D41E-3FF2306FA392}"/>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0008222" y="5191800"/>
            <a:ext cx="974644" cy="333072"/>
          </a:xfrm>
          <a:prstGeom prst="rect">
            <a:avLst/>
          </a:prstGeom>
        </p:spPr>
      </p:pic>
      <p:pic>
        <p:nvPicPr>
          <p:cNvPr id="12" name="Picture 11">
            <a:extLst>
              <a:ext uri="{FF2B5EF4-FFF2-40B4-BE49-F238E27FC236}">
                <a16:creationId xmlns:a16="http://schemas.microsoft.com/office/drawing/2014/main" xmlns="" id="{7ABA7EFF-5211-A344-F517-C2CEE801AAAA}"/>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637730" y="5194530"/>
            <a:ext cx="543289" cy="330341"/>
          </a:xfrm>
          <a:prstGeom prst="rect">
            <a:avLst/>
          </a:prstGeom>
        </p:spPr>
      </p:pic>
      <p:pic>
        <p:nvPicPr>
          <p:cNvPr id="13" name="Picture 12">
            <a:extLst>
              <a:ext uri="{FF2B5EF4-FFF2-40B4-BE49-F238E27FC236}">
                <a16:creationId xmlns:a16="http://schemas.microsoft.com/office/drawing/2014/main" xmlns="" id="{89FFDA0E-2C5A-1E57-7B56-F07CC39AC5D7}"/>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8637730" y="6125868"/>
            <a:ext cx="655223" cy="330341"/>
          </a:xfrm>
          <a:prstGeom prst="rect">
            <a:avLst/>
          </a:prstGeom>
        </p:spPr>
      </p:pic>
      <p:pic>
        <p:nvPicPr>
          <p:cNvPr id="14" name="Picture 13">
            <a:extLst>
              <a:ext uri="{FF2B5EF4-FFF2-40B4-BE49-F238E27FC236}">
                <a16:creationId xmlns:a16="http://schemas.microsoft.com/office/drawing/2014/main" xmlns="" id="{170B8853-ECCF-7D8A-7DCD-AD2DABB586EB}"/>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0008224" y="6147765"/>
            <a:ext cx="1086579" cy="333072"/>
          </a:xfrm>
          <a:prstGeom prst="rect">
            <a:avLst/>
          </a:prstGeom>
        </p:spPr>
      </p:pic>
      <p:pic>
        <p:nvPicPr>
          <p:cNvPr id="15" name="Picture 14">
            <a:extLst>
              <a:ext uri="{FF2B5EF4-FFF2-40B4-BE49-F238E27FC236}">
                <a16:creationId xmlns:a16="http://schemas.microsoft.com/office/drawing/2014/main" xmlns="" id="{8166B7E8-B481-E993-5287-E7F01B2BBB54}"/>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9316400" y="5524871"/>
            <a:ext cx="45719" cy="368806"/>
          </a:xfrm>
          <a:prstGeom prst="rect">
            <a:avLst/>
          </a:prstGeom>
        </p:spPr>
      </p:pic>
      <p:sp>
        <p:nvSpPr>
          <p:cNvPr id="17" name="TextBox 16">
            <a:extLst>
              <a:ext uri="{FF2B5EF4-FFF2-40B4-BE49-F238E27FC236}">
                <a16:creationId xmlns:a16="http://schemas.microsoft.com/office/drawing/2014/main" xmlns="" id="{10EEE52C-44A6-F2AF-F82E-DC30AC44D75E}"/>
              </a:ext>
            </a:extLst>
          </p:cNvPr>
          <p:cNvSpPr txBox="1"/>
          <p:nvPr/>
        </p:nvSpPr>
        <p:spPr>
          <a:xfrm>
            <a:off x="8909374" y="491568"/>
            <a:ext cx="2890777" cy="369332"/>
          </a:xfrm>
          <a:prstGeom prst="rect">
            <a:avLst/>
          </a:prstGeom>
          <a:noFill/>
        </p:spPr>
        <p:txBody>
          <a:bodyPr wrap="square">
            <a:spAutoFit/>
          </a:bodyPr>
          <a:lstStyle/>
          <a:p>
            <a:r>
              <a:rPr lang="en-US" sz="1800" dirty="0"/>
              <a:t>Reduce data from 2D to 1D</a:t>
            </a:r>
          </a:p>
        </p:txBody>
      </p:sp>
      <p:sp>
        <p:nvSpPr>
          <p:cNvPr id="4" name="Date Placeholder 3"/>
          <p:cNvSpPr>
            <a:spLocks noGrp="1"/>
          </p:cNvSpPr>
          <p:nvPr>
            <p:ph type="dt" sz="half" idx="10"/>
          </p:nvPr>
        </p:nvSpPr>
        <p:spPr/>
        <p:txBody>
          <a:bodyPr/>
          <a:lstStyle/>
          <a:p>
            <a:fld id="{B3EB3DBA-BFF6-497A-A282-781FE7BFA685}"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46391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E7A824-6561-1FCB-FA64-569A691D03E4}"/>
              </a:ext>
            </a:extLst>
          </p:cNvPr>
          <p:cNvSpPr>
            <a:spLocks noGrp="1"/>
          </p:cNvSpPr>
          <p:nvPr>
            <p:ph type="title"/>
          </p:nvPr>
        </p:nvSpPr>
        <p:spPr/>
        <p:txBody>
          <a:bodyPr/>
          <a:lstStyle/>
          <a:p>
            <a:r>
              <a:rPr lang="en-US" dirty="0"/>
              <a:t>PCA - Process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7B20701-F495-45B8-E244-A1E16B80657B}"/>
                  </a:ext>
                </a:extLst>
              </p:cNvPr>
              <p:cNvSpPr>
                <a:spLocks noGrp="1"/>
              </p:cNvSpPr>
              <p:nvPr>
                <p:ph idx="1"/>
              </p:nvPr>
            </p:nvSpPr>
            <p:spPr>
              <a:xfrm>
                <a:off x="265544" y="748145"/>
                <a:ext cx="4352755" cy="5818910"/>
              </a:xfrm>
              <a:solidFill>
                <a:schemeClr val="accent4">
                  <a:lumMod val="20000"/>
                  <a:lumOff val="80000"/>
                </a:schemeClr>
              </a:solidFill>
            </p:spPr>
            <p:txBody>
              <a:bodyPr>
                <a:normAutofit/>
              </a:bodyPr>
              <a:lstStyle/>
              <a:p>
                <a:pPr marL="342900" indent="-342900">
                  <a:buFont typeface="+mj-lt"/>
                  <a:buAutoNum type="arabicPeriod"/>
                </a:pPr>
                <a:r>
                  <a:rPr lang="en-US" sz="1800" dirty="0"/>
                  <a:t>For a dataset, segregate into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r>
                  <a:rPr lang="en-US" sz="1800" dirty="0"/>
                  <a:t>(dependent variable) and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r>
                      <a:rPr lang="en-US" sz="1800" b="0" i="1" smtClean="0">
                        <a:latin typeface="Cambria Math" panose="02040503050406030204" pitchFamily="18" charset="0"/>
                      </a:rPr>
                      <m:t>𝑎𝑠</m:t>
                    </m:r>
                    <m:r>
                      <a:rPr lang="en-US" sz="1800" b="0" i="1" smtClean="0">
                        <a:latin typeface="Cambria Math" panose="02040503050406030204" pitchFamily="18" charset="0"/>
                      </a:rPr>
                      <m:t> </m:t>
                    </m:r>
                    <m:r>
                      <a:rPr lang="en-US" sz="1800" b="0" i="1" smtClean="0">
                        <a:latin typeface="Cambria Math" panose="02040503050406030204" pitchFamily="18" charset="0"/>
                      </a:rPr>
                      <m:t>𝑐𝑜𝑙𝑢𝑚𝑛𝑠</m:t>
                    </m:r>
                    <m:r>
                      <a:rPr lang="en-US" sz="1800" b="0" i="1" smtClean="0">
                        <a:latin typeface="Cambria Math" panose="02040503050406030204" pitchFamily="18" charset="0"/>
                      </a:rPr>
                      <m:t>)</m:t>
                    </m:r>
                  </m:oMath>
                </a14:m>
                <a:r>
                  <a:rPr lang="en-US" sz="1800" b="0" dirty="0"/>
                  <a:t> (independent variables / feature matrix). We woul</a:t>
                </a:r>
                <a:r>
                  <a:rPr lang="en-US" sz="1800" dirty="0"/>
                  <a:t>d work with X.</a:t>
                </a:r>
                <a:endParaRPr lang="en-US" sz="1800" b="0" dirty="0"/>
              </a:p>
              <a:p>
                <a:pPr marL="342900" indent="-342900">
                  <a:buFont typeface="+mj-lt"/>
                  <a:buAutoNum type="arabicPeriod"/>
                </a:pPr>
                <a:r>
                  <a:rPr lang="en-US" sz="1800" dirty="0"/>
                  <a:t>Take the matrix of </a:t>
                </a:r>
                <a14:m>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oMath>
                </a14:m>
                <a:r>
                  <a:rPr lang="en-US" sz="1800" dirty="0"/>
                  <a:t>  and take mean for each column (must do)</a:t>
                </a:r>
              </a:p>
              <a:p>
                <a:pPr marL="342900" indent="-342900">
                  <a:buFont typeface="+mj-lt"/>
                  <a:buAutoNum type="arabicPeriod"/>
                </a:pPr>
                <a:r>
                  <a:rPr lang="en-US" sz="1800" dirty="0"/>
                  <a:t>(optional) Divide by standard deviation – if you think that features of higher variance are not important as features with  lesser variance. If you are in doubt, then divide</a:t>
                </a:r>
              </a:p>
              <a:p>
                <a:pPr marL="342900" indent="-342900">
                  <a:buFont typeface="+mj-lt"/>
                  <a:buAutoNum type="arabicPeriod"/>
                </a:pPr>
                <a:r>
                  <a:rPr lang="en-US" sz="1800" dirty="0"/>
                  <a:t>Let’s say matrix after 2 and optional 3 is </a:t>
                </a:r>
                <a14:m>
                  <m:oMath xmlns:m="http://schemas.openxmlformats.org/officeDocument/2006/math">
                    <m:r>
                      <a:rPr lang="en-US" sz="1800" b="0" i="1" smtClean="0">
                        <a:latin typeface="Cambria Math" panose="02040503050406030204" pitchFamily="18" charset="0"/>
                      </a:rPr>
                      <m:t>𝑍</m:t>
                    </m:r>
                  </m:oMath>
                </a14:m>
                <a:r>
                  <a:rPr lang="en-IN" sz="1800" dirty="0"/>
                  <a:t>. Then, create </a:t>
                </a:r>
                <a:r>
                  <a:rPr lang="en-IN" sz="1800" b="1" dirty="0"/>
                  <a:t>covariance matrix of </a:t>
                </a:r>
                <a14:m>
                  <m:oMath xmlns:m="http://schemas.openxmlformats.org/officeDocument/2006/math">
                    <m:r>
                      <a:rPr lang="en-US" sz="1800" b="1" i="1" smtClean="0">
                        <a:latin typeface="Cambria Math" panose="02040503050406030204" pitchFamily="18" charset="0"/>
                      </a:rPr>
                      <m:t>𝒁</m:t>
                    </m:r>
                    <m:r>
                      <a:rPr lang="en-US" sz="1800" b="0" i="0" smtClean="0">
                        <a:latin typeface="Cambria Math" panose="02040503050406030204" pitchFamily="18" charset="0"/>
                      </a:rPr>
                      <m:t> (=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𝑍</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𝑍</m:t>
                    </m:r>
                    <m:r>
                      <a:rPr lang="en-US" sz="1800" b="0" i="1" smtClean="0">
                        <a:latin typeface="Cambria Math" panose="02040503050406030204" pitchFamily="18" charset="0"/>
                      </a:rPr>
                      <m:t>)</m:t>
                    </m:r>
                  </m:oMath>
                </a14:m>
                <a:r>
                  <a:rPr lang="en-IN" sz="1800" dirty="0"/>
                  <a:t> </a:t>
                </a:r>
              </a:p>
              <a:p>
                <a:pPr marL="342900" indent="-342900">
                  <a:buFont typeface="+mj-lt"/>
                  <a:buAutoNum type="arabicPeriod"/>
                </a:pPr>
                <a:r>
                  <a:rPr lang="en-IN" sz="1800" dirty="0"/>
                  <a:t>Find eigen vectors and eigen values of Z using </a:t>
                </a:r>
                <a:r>
                  <a:rPr lang="en-IN" sz="1800" b="1" dirty="0"/>
                  <a:t>eigen decomposition</a:t>
                </a:r>
                <a:r>
                  <a:rPr lang="en-IN" sz="1800" dirty="0"/>
                  <a:t>.</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 </m:t>
                        </m:r>
                        <m:r>
                          <a:rPr lang="en-US" sz="1800" b="0" i="1" smtClean="0">
                            <a:latin typeface="Cambria Math" panose="02040503050406030204" pitchFamily="18" charset="0"/>
                          </a:rPr>
                          <m:t>𝑍</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𝑍</m:t>
                    </m:r>
                    <m:r>
                      <a:rPr lang="en-US" sz="1800" b="0" i="1" smtClean="0">
                        <a:latin typeface="Cambria Math" panose="02040503050406030204" pitchFamily="18" charset="0"/>
                      </a:rPr>
                      <m:t>=</m:t>
                    </m:r>
                    <m:r>
                      <a:rPr lang="en-US" sz="1800" b="0" i="1" smtClean="0">
                        <a:latin typeface="Cambria Math" panose="02040503050406030204" pitchFamily="18" charset="0"/>
                      </a:rPr>
                      <m:t>𝑃𝐷</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m:t>
                        </m:r>
                      </m:e>
                      <m:sup>
                        <m:r>
                          <a:rPr lang="en-US" sz="1800" b="0" i="1" smtClean="0">
                            <a:latin typeface="Cambria Math" panose="02040503050406030204" pitchFamily="18" charset="0"/>
                          </a:rPr>
                          <m:t>−1</m:t>
                        </m:r>
                      </m:sup>
                    </m:sSup>
                  </m:oMath>
                </a14:m>
                <a:r>
                  <a:rPr lang="en-IN" sz="1800" dirty="0"/>
                  <a:t> . Sort </a:t>
                </a:r>
                <a14:m>
                  <m:oMath xmlns:m="http://schemas.openxmlformats.org/officeDocument/2006/math">
                    <m:r>
                      <a:rPr lang="en-US" sz="1800" b="0" i="1" smtClean="0">
                        <a:latin typeface="Cambria Math" panose="02040503050406030204" pitchFamily="18" charset="0"/>
                      </a:rPr>
                      <m:t>𝑃</m:t>
                    </m:r>
                  </m:oMath>
                </a14:m>
                <a:r>
                  <a:rPr lang="en-IN" sz="1800" dirty="0"/>
                  <a:t> based on decreasing value of D (eigen values), call this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m:t>
                        </m:r>
                      </m:e>
                      <m:sup>
                        <m:r>
                          <a:rPr lang="en-US" sz="1800" b="0" i="1" smtClean="0">
                            <a:latin typeface="Cambria Math" panose="02040503050406030204" pitchFamily="18" charset="0"/>
                          </a:rPr>
                          <m:t>𝑃𝐶𝐴</m:t>
                        </m:r>
                      </m:sup>
                    </m:sSup>
                  </m:oMath>
                </a14:m>
                <a:endParaRPr lang="en-IN" sz="1800" dirty="0"/>
              </a:p>
              <a:p>
                <a:pPr marL="342900" indent="-342900">
                  <a:buFont typeface="+mj-lt"/>
                  <a:buAutoNum type="arabicPeriod"/>
                </a:pPr>
                <a:r>
                  <a:rPr lang="en-IN" sz="1800" dirty="0"/>
                  <a:t>New data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𝑍</m:t>
                        </m:r>
                      </m:e>
                      <m:sup>
                        <m:r>
                          <a:rPr lang="en-US" sz="1800" b="0" i="1" smtClean="0">
                            <a:latin typeface="Cambria Math" panose="02040503050406030204" pitchFamily="18" charset="0"/>
                          </a:rPr>
                          <m:t>𝑃𝐶𝐴</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𝑍</m:t>
                        </m:r>
                      </m:e>
                      <m:sup>
                        <m:r>
                          <a:rPr lang="en-US" sz="1800" b="0" i="1" smtClean="0">
                            <a:latin typeface="Cambria Math" panose="02040503050406030204" pitchFamily="18" charset="0"/>
                          </a:rPr>
                          <m:t>𝑜𝑟𝑖𝑔𝑖𝑛𝑎𝑙</m:t>
                        </m:r>
                      </m:sup>
                    </m:sSup>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m:t>
                        </m:r>
                      </m:e>
                      <m:sup>
                        <m:r>
                          <a:rPr lang="en-US" sz="1800" b="0" i="1" smtClean="0">
                            <a:latin typeface="Cambria Math" panose="02040503050406030204" pitchFamily="18" charset="0"/>
                          </a:rPr>
                          <m:t>𝑃𝐶𝐴</m:t>
                        </m:r>
                      </m:sup>
                    </m:sSup>
                  </m:oMath>
                </a14:m>
                <a:endParaRPr lang="en-IN" sz="1800" dirty="0"/>
              </a:p>
            </p:txBody>
          </p:sp>
        </mc:Choice>
        <mc:Fallback xmlns="">
          <p:sp>
            <p:nvSpPr>
              <p:cNvPr id="3" name="Content Placeholder 2">
                <a:extLst>
                  <a:ext uri="{FF2B5EF4-FFF2-40B4-BE49-F238E27FC236}">
                    <a16:creationId xmlns:a16="http://schemas.microsoft.com/office/drawing/2014/main" id="{37B20701-F495-45B8-E244-A1E16B80657B}"/>
                  </a:ext>
                </a:extLst>
              </p:cNvPr>
              <p:cNvSpPr>
                <a:spLocks noGrp="1" noRot="1" noChangeAspect="1" noMove="1" noResize="1" noEditPoints="1" noAdjustHandles="1" noChangeArrowheads="1" noChangeShapeType="1" noTextEdit="1"/>
              </p:cNvSpPr>
              <p:nvPr>
                <p:ph idx="1"/>
              </p:nvPr>
            </p:nvSpPr>
            <p:spPr>
              <a:xfrm>
                <a:off x="265544" y="748145"/>
                <a:ext cx="4352755" cy="5818910"/>
              </a:xfrm>
              <a:blipFill>
                <a:blip r:embed="rId2"/>
                <a:stretch>
                  <a:fillRect l="-1261" t="-1048" r="-840"/>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xmlns="" id="{932E5EC7-8C8C-2F64-3BDB-A82399C7200A}"/>
              </a:ext>
            </a:extLst>
          </p:cNvPr>
          <p:cNvGrpSpPr/>
          <p:nvPr/>
        </p:nvGrpSpPr>
        <p:grpSpPr>
          <a:xfrm>
            <a:off x="4839473" y="748145"/>
            <a:ext cx="5450421" cy="5818910"/>
            <a:chOff x="4839473" y="748145"/>
            <a:chExt cx="5450421" cy="581891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xmlns="" id="{D18CE4E9-EC14-C8D5-BABE-F954263B767B}"/>
                    </a:ext>
                  </a:extLst>
                </p:cNvPr>
                <p:cNvSpPr txBox="1">
                  <a:spLocks/>
                </p:cNvSpPr>
                <p:nvPr/>
              </p:nvSpPr>
              <p:spPr>
                <a:xfrm>
                  <a:off x="4839473" y="748145"/>
                  <a:ext cx="5450421"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Covariance matrix and why not any other matrix </a:t>
                  </a:r>
                  <a:r>
                    <a:rPr lang="en-IN" sz="1800" b="1" dirty="0"/>
                    <a:t>covariance matrix </a:t>
                  </a:r>
                  <a14:m>
                    <m:oMath xmlns:m="http://schemas.openxmlformats.org/officeDocument/2006/math">
                      <m:r>
                        <a:rPr lang="en-US" sz="1800" b="0" i="0" smtClean="0">
                          <a:latin typeface="Cambria Math" panose="02040503050406030204" pitchFamily="18" charset="0"/>
                        </a:rPr>
                        <m:t> (=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r>
                        <a:rPr lang="en-US" sz="1800" b="0" i="1" smtClean="0">
                          <a:latin typeface="Cambria Math" panose="02040503050406030204" pitchFamily="18" charset="0"/>
                        </a:rPr>
                        <m:t>)</m:t>
                      </m:r>
                    </m:oMath>
                  </a14:m>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oMath>
                  </a14:m>
                  <a:r>
                    <a:rPr lang="en-IN" sz="1800" dirty="0"/>
                    <a:t> is square, A is not</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oMath>
                  </a14:m>
                  <a:r>
                    <a:rPr lang="en-IN" sz="1800" dirty="0"/>
                    <a:t> is symmetric, A is not. Also it is positive semidefinite (eigen values are positive or zero)</a:t>
                  </a:r>
                </a:p>
                <a:p>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𝑇</m:t>
                          </m:r>
                        </m:sup>
                      </m:sSup>
                      <m:r>
                        <a:rPr lang="en-US" sz="1800" b="0" i="1" smtClean="0">
                          <a:latin typeface="Cambria Math" panose="02040503050406030204" pitchFamily="18" charset="0"/>
                        </a:rPr>
                        <m:t>𝐴</m:t>
                      </m:r>
                    </m:oMath>
                  </a14:m>
                  <a:r>
                    <a:rPr lang="en-IN" sz="1800" dirty="0"/>
                    <a:t> provides a view of variances and we want to understand eigen values and vectors in that space.</a:t>
                  </a:r>
                </a:p>
                <a:p>
                  <a:endParaRPr lang="en-IN" sz="1800" dirty="0"/>
                </a:p>
              </p:txBody>
            </p:sp>
          </mc:Choice>
          <mc:Fallback xmlns="">
            <p:sp>
              <p:nvSpPr>
                <p:cNvPr id="4" name="Content Placeholder 2">
                  <a:extLst>
                    <a:ext uri="{FF2B5EF4-FFF2-40B4-BE49-F238E27FC236}">
                      <a16:creationId xmlns:a16="http://schemas.microsoft.com/office/drawing/2014/main" id="{D18CE4E9-EC14-C8D5-BABE-F954263B767B}"/>
                    </a:ext>
                  </a:extLst>
                </p:cNvPr>
                <p:cNvSpPr txBox="1">
                  <a:spLocks noRot="1" noChangeAspect="1" noMove="1" noResize="1" noEditPoints="1" noAdjustHandles="1" noChangeArrowheads="1" noChangeShapeType="1" noTextEdit="1"/>
                </p:cNvSpPr>
                <p:nvPr/>
              </p:nvSpPr>
              <p:spPr>
                <a:xfrm>
                  <a:off x="4839473" y="748145"/>
                  <a:ext cx="5450421" cy="5818910"/>
                </a:xfrm>
                <a:prstGeom prst="rect">
                  <a:avLst/>
                </a:prstGeom>
                <a:blipFill>
                  <a:blip r:embed="rId3"/>
                  <a:stretch>
                    <a:fillRect l="-1007" t="-104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xmlns="" id="{89B4AECB-A376-FA1F-2197-B2754EC04C9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048937" y="1616959"/>
              <a:ext cx="3933825" cy="1123950"/>
            </a:xfrm>
            <a:prstGeom prst="rect">
              <a:avLst/>
            </a:prstGeom>
          </p:spPr>
        </p:pic>
      </p:grpSp>
      <p:sp>
        <p:nvSpPr>
          <p:cNvPr id="5" name="Date Placeholder 4"/>
          <p:cNvSpPr>
            <a:spLocks noGrp="1"/>
          </p:cNvSpPr>
          <p:nvPr>
            <p:ph type="dt" sz="half" idx="10"/>
          </p:nvPr>
        </p:nvSpPr>
        <p:spPr/>
        <p:txBody>
          <a:bodyPr/>
          <a:lstStyle/>
          <a:p>
            <a:fld id="{3CAD178F-8A1E-4BA1-9F2C-BAE507175A70}" type="datetime1">
              <a:rPr lang="en-IN" smtClean="0"/>
              <a:t>11-02-2025</a:t>
            </a:fld>
            <a:endParaRPr lang="en-IN"/>
          </a:p>
        </p:txBody>
      </p:sp>
      <p:sp>
        <p:nvSpPr>
          <p:cNvPr id="8" name="Footer Placeholder 7"/>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193483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xmlns="" id="{F70A23C9-ACD6-C6FF-F1B8-84631B2556CF}"/>
              </a:ext>
            </a:extLst>
          </p:cNvPr>
          <p:cNvSpPr>
            <a:spLocks noChangeArrowheads="1"/>
          </p:cNvSpPr>
          <p:nvPr/>
        </p:nvSpPr>
        <p:spPr bwMode="auto">
          <a:xfrm>
            <a:off x="4550736" y="914797"/>
            <a:ext cx="6939067" cy="5485606"/>
          </a:xfrm>
          <a:prstGeom prst="rect">
            <a:avLst/>
          </a:prstGeom>
          <a:solidFill>
            <a:schemeClr val="accent4">
              <a:lumMod val="20000"/>
              <a:lumOff val="80000"/>
            </a:schemeClr>
          </a:solidFill>
          <a:ln>
            <a:noFill/>
          </a:ln>
        </p:spPr>
        <p:txBody>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fontAlgn="base">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buFontTx/>
              <a:buNone/>
            </a:pPr>
            <a:r>
              <a:rPr lang="en-US" altLang="en-US" sz="2000" dirty="0">
                <a:latin typeface="+mn-lt"/>
              </a:rPr>
              <a:t>Can </a:t>
            </a:r>
            <a:r>
              <a:rPr lang="en-US" altLang="en-US" sz="2000" i="1" dirty="0">
                <a:solidFill>
                  <a:srgbClr val="0066FF"/>
                </a:solidFill>
                <a:latin typeface="+mn-lt"/>
              </a:rPr>
              <a:t>ignore </a:t>
            </a:r>
            <a:r>
              <a:rPr lang="en-US" altLang="en-US" sz="2000" dirty="0">
                <a:solidFill>
                  <a:srgbClr val="0066FF"/>
                </a:solidFill>
                <a:latin typeface="+mn-lt"/>
              </a:rPr>
              <a:t>the components of lesser significance</a:t>
            </a:r>
            <a:r>
              <a:rPr lang="en-US" altLang="en-US" sz="2000" dirty="0">
                <a:latin typeface="+mn-lt"/>
              </a:rPr>
              <a:t>. </a:t>
            </a:r>
          </a:p>
          <a:p>
            <a:pPr eaLnBrk="1" hangingPunct="1">
              <a:lnSpc>
                <a:spcPct val="90000"/>
              </a:lnSpc>
              <a:buFontTx/>
              <a:buNone/>
            </a:pPr>
            <a:endParaRPr lang="en-US" altLang="en-US" sz="2000" dirty="0">
              <a:latin typeface="+mn-lt"/>
            </a:endParaRPr>
          </a:p>
          <a:p>
            <a:pPr eaLnBrk="1" hangingPunct="1">
              <a:lnSpc>
                <a:spcPct val="90000"/>
              </a:lnSpc>
              <a:buFontTx/>
              <a:buNone/>
            </a:pPr>
            <a:r>
              <a:rPr lang="en-US" altLang="en-US" sz="2000" dirty="0">
                <a:latin typeface="+mn-lt"/>
              </a:rPr>
              <a:t>	</a:t>
            </a: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endParaRPr lang="en-US" altLang="en-US" sz="2000" dirty="0">
              <a:latin typeface="+mn-lt"/>
            </a:endParaRPr>
          </a:p>
          <a:p>
            <a:pPr eaLnBrk="1" hangingPunct="1">
              <a:lnSpc>
                <a:spcPct val="90000"/>
              </a:lnSpc>
              <a:buFontTx/>
              <a:buNone/>
            </a:pPr>
            <a:r>
              <a:rPr lang="en-US" altLang="en-US" sz="2000" dirty="0">
                <a:latin typeface="+mn-lt"/>
              </a:rPr>
              <a:t>You do </a:t>
            </a:r>
            <a:r>
              <a:rPr lang="en-US" altLang="en-US" sz="2000" dirty="0">
                <a:solidFill>
                  <a:srgbClr val="0066FF"/>
                </a:solidFill>
                <a:latin typeface="+mn-lt"/>
              </a:rPr>
              <a:t>lose some information</a:t>
            </a:r>
            <a:r>
              <a:rPr lang="en-US" altLang="en-US" sz="2000" dirty="0">
                <a:latin typeface="+mn-lt"/>
              </a:rPr>
              <a:t>, but if the eigenvalues are small, you don’t lose much</a:t>
            </a:r>
          </a:p>
          <a:p>
            <a:pPr lvl="1" eaLnBrk="1" hangingPunct="1">
              <a:lnSpc>
                <a:spcPct val="90000"/>
              </a:lnSpc>
            </a:pPr>
            <a:r>
              <a:rPr lang="en-US" altLang="en-US" sz="1800" dirty="0">
                <a:solidFill>
                  <a:srgbClr val="0066FF"/>
                </a:solidFill>
                <a:latin typeface="+mn-lt"/>
              </a:rPr>
              <a:t>n</a:t>
            </a:r>
            <a:r>
              <a:rPr lang="en-US" altLang="en-US" sz="1800" dirty="0">
                <a:latin typeface="+mn-lt"/>
              </a:rPr>
              <a:t> dimensions in original data </a:t>
            </a:r>
          </a:p>
          <a:p>
            <a:pPr lvl="1" eaLnBrk="1" hangingPunct="1">
              <a:lnSpc>
                <a:spcPct val="90000"/>
              </a:lnSpc>
            </a:pPr>
            <a:r>
              <a:rPr lang="en-US" altLang="en-US" sz="1800" dirty="0">
                <a:latin typeface="+mn-lt"/>
              </a:rPr>
              <a:t>calculate</a:t>
            </a:r>
            <a:r>
              <a:rPr lang="en-US" altLang="en-US" sz="1800" dirty="0">
                <a:solidFill>
                  <a:srgbClr val="0066FF"/>
                </a:solidFill>
                <a:latin typeface="+mn-lt"/>
              </a:rPr>
              <a:t> n</a:t>
            </a:r>
            <a:r>
              <a:rPr lang="en-US" altLang="en-US" sz="1800" dirty="0">
                <a:latin typeface="+mn-lt"/>
              </a:rPr>
              <a:t> eigenvectors and eigenvalues</a:t>
            </a:r>
          </a:p>
          <a:p>
            <a:pPr lvl="1" eaLnBrk="1" hangingPunct="1">
              <a:lnSpc>
                <a:spcPct val="90000"/>
              </a:lnSpc>
            </a:pPr>
            <a:r>
              <a:rPr lang="en-US" altLang="en-US" sz="1800" dirty="0">
                <a:latin typeface="+mn-lt"/>
              </a:rPr>
              <a:t>choose only the first </a:t>
            </a:r>
            <a:r>
              <a:rPr lang="en-US" altLang="en-US" sz="1800" dirty="0">
                <a:solidFill>
                  <a:srgbClr val="0066FF"/>
                </a:solidFill>
                <a:latin typeface="+mn-lt"/>
              </a:rPr>
              <a:t>p</a:t>
            </a:r>
            <a:r>
              <a:rPr lang="en-US" altLang="en-US" sz="1800" dirty="0">
                <a:latin typeface="+mn-lt"/>
              </a:rPr>
              <a:t> eigenvectors, based on their eigenvalues</a:t>
            </a:r>
          </a:p>
          <a:p>
            <a:pPr lvl="1" eaLnBrk="1" hangingPunct="1">
              <a:lnSpc>
                <a:spcPct val="90000"/>
              </a:lnSpc>
            </a:pPr>
            <a:r>
              <a:rPr lang="en-US" altLang="en-US" sz="1800" dirty="0">
                <a:latin typeface="+mn-lt"/>
              </a:rPr>
              <a:t>final data set has only </a:t>
            </a:r>
            <a:r>
              <a:rPr lang="en-US" altLang="en-US" sz="1800" dirty="0">
                <a:solidFill>
                  <a:srgbClr val="0066FF"/>
                </a:solidFill>
                <a:latin typeface="+mn-lt"/>
              </a:rPr>
              <a:t>p</a:t>
            </a:r>
            <a:r>
              <a:rPr lang="en-US" altLang="en-US" sz="1800" dirty="0">
                <a:latin typeface="+mn-lt"/>
              </a:rPr>
              <a:t> dimensions</a:t>
            </a:r>
            <a:endParaRPr lang="en-US" altLang="en-US" sz="1600" dirty="0">
              <a:solidFill>
                <a:srgbClr val="0066FF"/>
              </a:solidFill>
              <a:latin typeface="+mn-lt"/>
            </a:endParaRPr>
          </a:p>
        </p:txBody>
      </p:sp>
      <p:sp>
        <p:nvSpPr>
          <p:cNvPr id="2" name="Title 1">
            <a:extLst>
              <a:ext uri="{FF2B5EF4-FFF2-40B4-BE49-F238E27FC236}">
                <a16:creationId xmlns:a16="http://schemas.microsoft.com/office/drawing/2014/main" xmlns="" id="{4CC0F177-F8AF-D8BC-22F8-64CA7EBFB3B3}"/>
              </a:ext>
            </a:extLst>
          </p:cNvPr>
          <p:cNvSpPr>
            <a:spLocks noGrp="1"/>
          </p:cNvSpPr>
          <p:nvPr>
            <p:ph type="title"/>
          </p:nvPr>
        </p:nvSpPr>
        <p:spPr/>
        <p:txBody>
          <a:bodyPr/>
          <a:lstStyle/>
          <a:p>
            <a:r>
              <a:rPr lang="en-US" dirty="0"/>
              <a:t>PCA Interpretation</a:t>
            </a:r>
            <a:endParaRPr lang="en-IN" dirty="0"/>
          </a:p>
        </p:txBody>
      </p:sp>
      <p:sp>
        <p:nvSpPr>
          <p:cNvPr id="3" name="Content Placeholder 2">
            <a:extLst>
              <a:ext uri="{FF2B5EF4-FFF2-40B4-BE49-F238E27FC236}">
                <a16:creationId xmlns:a16="http://schemas.microsoft.com/office/drawing/2014/main" xmlns="" id="{F85E58C6-386A-5B00-796F-FD32C33FC48E}"/>
              </a:ext>
            </a:extLst>
          </p:cNvPr>
          <p:cNvSpPr>
            <a:spLocks noGrp="1"/>
          </p:cNvSpPr>
          <p:nvPr>
            <p:ph idx="1"/>
          </p:nvPr>
        </p:nvSpPr>
        <p:spPr>
          <a:xfrm>
            <a:off x="265545" y="914797"/>
            <a:ext cx="3961236" cy="5485606"/>
          </a:xfrm>
          <a:solidFill>
            <a:schemeClr val="accent4">
              <a:lumMod val="20000"/>
              <a:lumOff val="80000"/>
            </a:schemeClr>
          </a:solidFill>
        </p:spPr>
        <p:txBody>
          <a:bodyPr>
            <a:normAutofit/>
          </a:bodyPr>
          <a:lstStyle/>
          <a:p>
            <a:pPr>
              <a:lnSpc>
                <a:spcPct val="90000"/>
              </a:lnSpc>
            </a:pPr>
            <a:r>
              <a:rPr lang="en-US" altLang="en-US" sz="2000" dirty="0"/>
              <a:t>Principle</a:t>
            </a:r>
          </a:p>
          <a:p>
            <a:pPr lvl="1">
              <a:lnSpc>
                <a:spcPct val="90000"/>
              </a:lnSpc>
            </a:pPr>
            <a:r>
              <a:rPr lang="en-US" altLang="en-US" sz="1800" dirty="0"/>
              <a:t>Linear projection method to reduce the number of parameters </a:t>
            </a:r>
          </a:p>
          <a:p>
            <a:pPr lvl="1">
              <a:lnSpc>
                <a:spcPct val="90000"/>
              </a:lnSpc>
            </a:pPr>
            <a:r>
              <a:rPr lang="en-US" altLang="en-US" sz="1800" dirty="0"/>
              <a:t>Transfer a set of correlated variables into a new set of uncorrelated </a:t>
            </a:r>
            <a:r>
              <a:rPr lang="en-US" altLang="en-US" sz="2000" dirty="0"/>
              <a:t>variables</a:t>
            </a:r>
          </a:p>
          <a:p>
            <a:pPr lvl="1">
              <a:lnSpc>
                <a:spcPct val="90000"/>
              </a:lnSpc>
            </a:pPr>
            <a:r>
              <a:rPr lang="en-US" altLang="en-US" sz="1800" dirty="0"/>
              <a:t>Map the data into a space of lower dimensionality</a:t>
            </a:r>
          </a:p>
          <a:p>
            <a:pPr lvl="1">
              <a:lnSpc>
                <a:spcPct val="90000"/>
              </a:lnSpc>
            </a:pPr>
            <a:r>
              <a:rPr lang="en-US" altLang="en-US" sz="1800" dirty="0"/>
              <a:t>Form of unsupervised learning</a:t>
            </a:r>
          </a:p>
          <a:p>
            <a:r>
              <a:rPr lang="en-US" altLang="en-US" sz="2000" dirty="0"/>
              <a:t>Properties</a:t>
            </a:r>
          </a:p>
          <a:p>
            <a:pPr lvl="1"/>
            <a:r>
              <a:rPr lang="en-US" altLang="en-US" sz="1800" dirty="0"/>
              <a:t>It can be viewed as a rotation of the existing axes to new positions in the space defined by original variables</a:t>
            </a:r>
          </a:p>
          <a:p>
            <a:pPr lvl="1"/>
            <a:r>
              <a:rPr lang="en-US" altLang="en-US" sz="1800" dirty="0"/>
              <a:t>New axes are orthogonal and represent the directions with maximum variability</a:t>
            </a:r>
          </a:p>
          <a:p>
            <a:pPr marL="0" indent="0">
              <a:buNone/>
            </a:pPr>
            <a:endParaRPr lang="en-IN" sz="3200" dirty="0"/>
          </a:p>
        </p:txBody>
      </p:sp>
      <p:sp>
        <p:nvSpPr>
          <p:cNvPr id="4" name="Content Placeholder 2">
            <a:extLst>
              <a:ext uri="{FF2B5EF4-FFF2-40B4-BE49-F238E27FC236}">
                <a16:creationId xmlns:a16="http://schemas.microsoft.com/office/drawing/2014/main" xmlns="" id="{D314C9BA-EB48-6723-7A9E-3781C47C4DE0}"/>
              </a:ext>
            </a:extLst>
          </p:cNvPr>
          <p:cNvSpPr txBox="1">
            <a:spLocks/>
          </p:cNvSpPr>
          <p:nvPr/>
        </p:nvSpPr>
        <p:spPr>
          <a:xfrm>
            <a:off x="4550736" y="748145"/>
            <a:ext cx="3241584" cy="58189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graphicFrame>
        <p:nvGraphicFramePr>
          <p:cNvPr id="5" name="Object 5">
            <a:extLst>
              <a:ext uri="{FF2B5EF4-FFF2-40B4-BE49-F238E27FC236}">
                <a16:creationId xmlns:a16="http://schemas.microsoft.com/office/drawing/2014/main" xmlns="" id="{956FCD1D-3449-1CBD-DA0C-B844F25D624B}"/>
              </a:ext>
            </a:extLst>
          </p:cNvPr>
          <p:cNvGraphicFramePr>
            <a:graphicFrameLocks noChangeAspect="1"/>
          </p:cNvGraphicFramePr>
          <p:nvPr>
            <p:extLst>
              <p:ext uri="{D42A27DB-BD31-4B8C-83A1-F6EECF244321}">
                <p14:modId xmlns:p14="http://schemas.microsoft.com/office/powerpoint/2010/main" val="561325340"/>
              </p:ext>
            </p:extLst>
          </p:nvPr>
        </p:nvGraphicFramePr>
        <p:xfrm>
          <a:off x="5045057" y="1351685"/>
          <a:ext cx="6142435" cy="2878852"/>
        </p:xfrm>
        <a:graphic>
          <a:graphicData uri="http://schemas.openxmlformats.org/presentationml/2006/ole">
            <mc:AlternateContent xmlns:mc="http://schemas.openxmlformats.org/markup-compatibility/2006">
              <mc:Choice xmlns:v="urn:schemas-microsoft-com:vml" Requires="v">
                <p:oleObj spid="_x0000_s1026" name="Chart" r:id="rId3" imgW="4667278" imgH="2524285" progId="Excel.Chart.8">
                  <p:embed/>
                </p:oleObj>
              </mc:Choice>
              <mc:Fallback>
                <p:oleObj name="Chart" r:id="rId3" imgW="4667278" imgH="2524285" progId="Excel.Chart.8">
                  <p:embed/>
                  <p:pic>
                    <p:nvPicPr>
                      <p:cNvPr id="652293" name="Object 5">
                        <a:extLst>
                          <a:ext uri="{FF2B5EF4-FFF2-40B4-BE49-F238E27FC236}">
                            <a16:creationId xmlns:a16="http://schemas.microsoft.com/office/drawing/2014/main" xmlns="" id="{85466295-4AFE-46D9-5E04-26C669DC6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057" y="1351685"/>
                        <a:ext cx="6142435" cy="2878852"/>
                      </a:xfrm>
                      <a:prstGeom prst="rect">
                        <a:avLst/>
                      </a:prstGeom>
                      <a:solidFill>
                        <a:schemeClr val="accent4">
                          <a:lumMod val="20000"/>
                          <a:lumOff val="80000"/>
                        </a:schemeClr>
                      </a:solidFill>
                      <a:ln>
                        <a:noFill/>
                      </a:ln>
                      <a:effectLst/>
                    </p:spPr>
                  </p:pic>
                </p:oleObj>
              </mc:Fallback>
            </mc:AlternateContent>
          </a:graphicData>
        </a:graphic>
      </p:graphicFrame>
      <p:sp>
        <p:nvSpPr>
          <p:cNvPr id="7" name="Date Placeholder 6"/>
          <p:cNvSpPr>
            <a:spLocks noGrp="1"/>
          </p:cNvSpPr>
          <p:nvPr>
            <p:ph type="dt" sz="half" idx="10"/>
          </p:nvPr>
        </p:nvSpPr>
        <p:spPr/>
        <p:txBody>
          <a:bodyPr/>
          <a:lstStyle/>
          <a:p>
            <a:fld id="{FF1F7AB1-9AD9-44CB-A4E1-4E004B4881EA}" type="datetime1">
              <a:rPr lang="en-IN" smtClean="0"/>
              <a:t>11-02-2025</a:t>
            </a:fld>
            <a:endParaRPr lang="en-IN"/>
          </a:p>
        </p:txBody>
      </p:sp>
      <p:sp>
        <p:nvSpPr>
          <p:cNvPr id="8" name="Footer Placeholder 7"/>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310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C34ECC-40AF-51CA-6213-69B7EAC5E5D6}"/>
              </a:ext>
            </a:extLst>
          </p:cNvPr>
          <p:cNvSpPr>
            <a:spLocks noGrp="1"/>
          </p:cNvSpPr>
          <p:nvPr>
            <p:ph type="title"/>
          </p:nvPr>
        </p:nvSpPr>
        <p:spPr/>
        <p:txBody>
          <a:bodyPr/>
          <a:lstStyle/>
          <a:p>
            <a:r>
              <a:rPr lang="en-US" dirty="0"/>
              <a:t>PCA – Usage : Compression, Visualization </a:t>
            </a:r>
            <a:endParaRPr lang="en-IN" dirty="0"/>
          </a:p>
        </p:txBody>
      </p:sp>
      <p:pic>
        <p:nvPicPr>
          <p:cNvPr id="4" name="Picture 6" descr="butterfly_bw">
            <a:extLst>
              <a:ext uri="{FF2B5EF4-FFF2-40B4-BE49-F238E27FC236}">
                <a16:creationId xmlns:a16="http://schemas.microsoft.com/office/drawing/2014/main" xmlns="" id="{0C806C27-FBAE-98CA-9085-1FD91AE012C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10843" t="5206" r="10843" b="9761"/>
          <a:stretch>
            <a:fillRect/>
          </a:stretch>
        </p:blipFill>
        <p:spPr bwMode="auto">
          <a:xfrm>
            <a:off x="98992" y="1076445"/>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utterfly_bw_60">
            <a:extLst>
              <a:ext uri="{FF2B5EF4-FFF2-40B4-BE49-F238E27FC236}">
                <a16:creationId xmlns:a16="http://schemas.microsoft.com/office/drawing/2014/main" xmlns="" id="{0B9FAF75-E9B1-7581-F61C-78A70E44B5D1}"/>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l="10976" t="5240" r="10976" b="10918"/>
          <a:stretch>
            <a:fillRect/>
          </a:stretch>
        </p:blipFill>
        <p:spPr bwMode="auto">
          <a:xfrm>
            <a:off x="3275627" y="1076445"/>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xmlns="" id="{BD9F302A-5B9B-7969-62F4-D2936832A562}"/>
              </a:ext>
            </a:extLst>
          </p:cNvPr>
          <p:cNvSpPr txBox="1"/>
          <p:nvPr/>
        </p:nvSpPr>
        <p:spPr>
          <a:xfrm>
            <a:off x="346289" y="648866"/>
            <a:ext cx="1909822" cy="369332"/>
          </a:xfrm>
          <a:prstGeom prst="rect">
            <a:avLst/>
          </a:prstGeom>
          <a:noFill/>
        </p:spPr>
        <p:txBody>
          <a:bodyPr wrap="square" rtlCol="0">
            <a:spAutoFit/>
          </a:bodyPr>
          <a:lstStyle/>
          <a:p>
            <a:r>
              <a:rPr lang="en-US" dirty="0"/>
              <a:t>Dimensions = 144</a:t>
            </a:r>
            <a:endParaRPr lang="en-IN" dirty="0"/>
          </a:p>
        </p:txBody>
      </p:sp>
      <p:sp>
        <p:nvSpPr>
          <p:cNvPr id="7" name="TextBox 6">
            <a:extLst>
              <a:ext uri="{FF2B5EF4-FFF2-40B4-BE49-F238E27FC236}">
                <a16:creationId xmlns:a16="http://schemas.microsoft.com/office/drawing/2014/main" xmlns="" id="{6EBA21F6-3C29-51D7-230A-77D350BFAE2B}"/>
              </a:ext>
            </a:extLst>
          </p:cNvPr>
          <p:cNvSpPr txBox="1"/>
          <p:nvPr/>
        </p:nvSpPr>
        <p:spPr>
          <a:xfrm>
            <a:off x="3629339" y="609952"/>
            <a:ext cx="1909822" cy="369332"/>
          </a:xfrm>
          <a:prstGeom prst="rect">
            <a:avLst/>
          </a:prstGeom>
          <a:noFill/>
        </p:spPr>
        <p:txBody>
          <a:bodyPr wrap="square" rtlCol="0">
            <a:spAutoFit/>
          </a:bodyPr>
          <a:lstStyle/>
          <a:p>
            <a:r>
              <a:rPr lang="en-US" dirty="0"/>
              <a:t>Dimensions = 60</a:t>
            </a:r>
            <a:endParaRPr lang="en-IN" dirty="0"/>
          </a:p>
        </p:txBody>
      </p:sp>
      <p:pic>
        <p:nvPicPr>
          <p:cNvPr id="8" name="Picture 4" descr="butterfly_bw_6">
            <a:extLst>
              <a:ext uri="{FF2B5EF4-FFF2-40B4-BE49-F238E27FC236}">
                <a16:creationId xmlns:a16="http://schemas.microsoft.com/office/drawing/2014/main" xmlns="" id="{C1B4E448-AA84-61C9-F806-7634A4093AB6}"/>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10976" t="3493" r="9756" b="9171"/>
          <a:stretch>
            <a:fillRect/>
          </a:stretch>
        </p:blipFill>
        <p:spPr bwMode="auto">
          <a:xfrm>
            <a:off x="6452262" y="1018198"/>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xmlns="" id="{5427EF51-22DF-93AC-5C51-CD9B52518524}"/>
              </a:ext>
            </a:extLst>
          </p:cNvPr>
          <p:cNvSpPr txBox="1"/>
          <p:nvPr/>
        </p:nvSpPr>
        <p:spPr>
          <a:xfrm>
            <a:off x="6802252" y="575445"/>
            <a:ext cx="1909822" cy="369332"/>
          </a:xfrm>
          <a:prstGeom prst="rect">
            <a:avLst/>
          </a:prstGeom>
          <a:noFill/>
        </p:spPr>
        <p:txBody>
          <a:bodyPr wrap="square" rtlCol="0">
            <a:spAutoFit/>
          </a:bodyPr>
          <a:lstStyle/>
          <a:p>
            <a:r>
              <a:rPr lang="en-US" dirty="0"/>
              <a:t>Dimensions = 6</a:t>
            </a:r>
            <a:endParaRPr lang="en-IN" dirty="0"/>
          </a:p>
        </p:txBody>
      </p:sp>
      <p:pic>
        <p:nvPicPr>
          <p:cNvPr id="10" name="Picture 4" descr="butterfly_bw_3">
            <a:extLst>
              <a:ext uri="{FF2B5EF4-FFF2-40B4-BE49-F238E27FC236}">
                <a16:creationId xmlns:a16="http://schemas.microsoft.com/office/drawing/2014/main" xmlns="" id="{90F444E3-7A4B-6705-A038-70510725F6AE}"/>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l="10976" t="3493" r="9756" b="10918"/>
          <a:stretch>
            <a:fillRect/>
          </a:stretch>
        </p:blipFill>
        <p:spPr bwMode="auto">
          <a:xfrm>
            <a:off x="9442672" y="970998"/>
            <a:ext cx="252000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xmlns="" id="{F6E884EF-C1E5-10B1-D112-95B631BEAC96}"/>
              </a:ext>
            </a:extLst>
          </p:cNvPr>
          <p:cNvSpPr txBox="1"/>
          <p:nvPr/>
        </p:nvSpPr>
        <p:spPr>
          <a:xfrm>
            <a:off x="9826234" y="601666"/>
            <a:ext cx="1909822" cy="369332"/>
          </a:xfrm>
          <a:prstGeom prst="rect">
            <a:avLst/>
          </a:prstGeom>
          <a:noFill/>
        </p:spPr>
        <p:txBody>
          <a:bodyPr wrap="square" rtlCol="0">
            <a:spAutoFit/>
          </a:bodyPr>
          <a:lstStyle/>
          <a:p>
            <a:r>
              <a:rPr lang="en-US" dirty="0"/>
              <a:t>Dimensions = 3</a:t>
            </a:r>
            <a:endParaRPr lang="en-IN" dirty="0"/>
          </a:p>
        </p:txBody>
      </p:sp>
      <p:sp>
        <p:nvSpPr>
          <p:cNvPr id="3" name="Date Placeholder 2"/>
          <p:cNvSpPr>
            <a:spLocks noGrp="1"/>
          </p:cNvSpPr>
          <p:nvPr>
            <p:ph type="dt" sz="half" idx="10"/>
          </p:nvPr>
        </p:nvSpPr>
        <p:spPr/>
        <p:txBody>
          <a:bodyPr/>
          <a:lstStyle/>
          <a:p>
            <a:fld id="{611A3585-2296-4ECC-B223-3F89938636FC}" type="datetime1">
              <a:rPr lang="en-IN" smtClean="0"/>
              <a:t>11-02-2025</a:t>
            </a:fld>
            <a:endParaRPr lang="en-IN"/>
          </a:p>
        </p:txBody>
      </p:sp>
      <p:sp>
        <p:nvSpPr>
          <p:cNvPr id="12" name="Footer Placeholder 11"/>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48740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3847A4-DDF3-CFFC-5878-390F5CB481C5}"/>
              </a:ext>
            </a:extLst>
          </p:cNvPr>
          <p:cNvSpPr>
            <a:spLocks noGrp="1"/>
          </p:cNvSpPr>
          <p:nvPr>
            <p:ph type="title"/>
          </p:nvPr>
        </p:nvSpPr>
        <p:spPr>
          <a:xfrm>
            <a:off x="265544" y="51520"/>
            <a:ext cx="11621655" cy="392257"/>
          </a:xfrm>
        </p:spPr>
        <p:txBody>
          <a:bodyPr/>
          <a:lstStyle/>
          <a:p>
            <a:r>
              <a:rPr lang="en-US" dirty="0"/>
              <a:t>Latent Discriminant Analysis (LDA) – Introduction, difference from PCA</a:t>
            </a:r>
            <a:endParaRPr lang="en-IN" dirty="0"/>
          </a:p>
        </p:txBody>
      </p:sp>
      <p:grpSp>
        <p:nvGrpSpPr>
          <p:cNvPr id="13" name="Group 12">
            <a:extLst>
              <a:ext uri="{FF2B5EF4-FFF2-40B4-BE49-F238E27FC236}">
                <a16:creationId xmlns:a16="http://schemas.microsoft.com/office/drawing/2014/main" xmlns="" id="{CCA726FC-CC3B-EE3B-5287-1F844B05319A}"/>
              </a:ext>
            </a:extLst>
          </p:cNvPr>
          <p:cNvGrpSpPr/>
          <p:nvPr/>
        </p:nvGrpSpPr>
        <p:grpSpPr>
          <a:xfrm>
            <a:off x="150805" y="683279"/>
            <a:ext cx="5520322" cy="5818910"/>
            <a:chOff x="150805" y="683279"/>
            <a:chExt cx="5520322" cy="5818910"/>
          </a:xfrm>
        </p:grpSpPr>
        <p:sp>
          <p:nvSpPr>
            <p:cNvPr id="4" name="Content Placeholder 2">
              <a:extLst>
                <a:ext uri="{FF2B5EF4-FFF2-40B4-BE49-F238E27FC236}">
                  <a16:creationId xmlns:a16="http://schemas.microsoft.com/office/drawing/2014/main" xmlns="" id="{086C57F4-E513-B42A-1A8D-5F3503E922C6}"/>
                </a:ext>
              </a:extLst>
            </p:cNvPr>
            <p:cNvSpPr txBox="1">
              <a:spLocks/>
            </p:cNvSpPr>
            <p:nvPr/>
          </p:nvSpPr>
          <p:spPr>
            <a:xfrm>
              <a:off x="150805" y="683279"/>
              <a:ext cx="5520322"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a typeface="Cambria Math" panose="02040503050406030204" pitchFamily="18" charset="0"/>
                </a:rPr>
                <a:t>linear model for classification and dimensionality reduction</a:t>
              </a:r>
            </a:p>
            <a:p>
              <a:r>
                <a:rPr lang="en-US" sz="1600" dirty="0">
                  <a:ea typeface="Cambria Math" panose="02040503050406030204" pitchFamily="18" charset="0"/>
                </a:rPr>
                <a:t>It requires class assignment of examples – not fully unsupervised algorithm. Typically used for separating n classes (n&gt;2)</a:t>
              </a:r>
            </a:p>
            <a:p>
              <a:r>
                <a:rPr lang="en-US" sz="1600" dirty="0">
                  <a:ea typeface="Cambria Math" panose="02040503050406030204" pitchFamily="18" charset="0"/>
                </a:rPr>
                <a:t>LDA projects data from a D dimensional feature space down to a D’ (D&gt;D’) dimensional space in a way to maximize the variability between the classes and reducing the variability within the classes. The variability is called scatter.</a:t>
              </a: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endParaRPr lang="en-US" sz="1600" dirty="0">
                <a:ea typeface="Cambria Math" panose="02040503050406030204" pitchFamily="18" charset="0"/>
              </a:endParaRPr>
            </a:p>
            <a:p>
              <a:pPr marL="0" indent="0">
                <a:buNone/>
              </a:pPr>
              <a:endParaRPr lang="en-US" sz="1600" dirty="0">
                <a:ea typeface="Cambria Math" panose="02040503050406030204" pitchFamily="18" charset="0"/>
              </a:endParaRPr>
            </a:p>
            <a:p>
              <a:r>
                <a:rPr lang="en-US" sz="1600" dirty="0">
                  <a:ea typeface="Cambria Math" panose="02040503050406030204" pitchFamily="18" charset="0"/>
                </a:rPr>
                <a:t>Its differs from PCA in that LDA focus on class separation, while PCA focus on capturing maximum variability in data</a:t>
              </a:r>
            </a:p>
            <a:p>
              <a:r>
                <a:rPr lang="en-US" sz="1600" dirty="0">
                  <a:ea typeface="Cambria Math" panose="02040503050406030204" pitchFamily="18" charset="0"/>
                </a:rPr>
                <a:t>Both rank the new axes in order of importance</a:t>
              </a:r>
            </a:p>
            <a:p>
              <a:endParaRPr lang="en-US" sz="1600"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p:pic>
          <p:nvPicPr>
            <p:cNvPr id="6" name="Picture 5">
              <a:extLst>
                <a:ext uri="{FF2B5EF4-FFF2-40B4-BE49-F238E27FC236}">
                  <a16:creationId xmlns:a16="http://schemas.microsoft.com/office/drawing/2014/main" xmlns="" id="{9F032BD4-176C-20BE-8C22-8312359235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42940" y="3036683"/>
              <a:ext cx="4671207" cy="1813473"/>
            </a:xfrm>
            <a:prstGeom prst="rect">
              <a:avLst/>
            </a:prstGeom>
          </p:spPr>
        </p:pic>
      </p:grpSp>
      <p:sp>
        <p:nvSpPr>
          <p:cNvPr id="8" name="TextBox 7">
            <a:extLst>
              <a:ext uri="{FF2B5EF4-FFF2-40B4-BE49-F238E27FC236}">
                <a16:creationId xmlns:a16="http://schemas.microsoft.com/office/drawing/2014/main" xmlns="" id="{D6BAA24D-AF22-24A5-DAE8-8EC8BEE72579}"/>
              </a:ext>
            </a:extLst>
          </p:cNvPr>
          <p:cNvSpPr txBox="1"/>
          <p:nvPr/>
        </p:nvSpPr>
        <p:spPr>
          <a:xfrm>
            <a:off x="2678544" y="6603191"/>
            <a:ext cx="6096000" cy="276999"/>
          </a:xfrm>
          <a:prstGeom prst="rect">
            <a:avLst/>
          </a:prstGeom>
          <a:noFill/>
        </p:spPr>
        <p:txBody>
          <a:bodyPr wrap="square">
            <a:spAutoFit/>
          </a:bodyPr>
          <a:lstStyle/>
          <a:p>
            <a:r>
              <a:rPr lang="en-IN" sz="1200" dirty="0"/>
              <a:t>https://sebastianraschka.com/Articles/2014_python_lda.html</a:t>
            </a:r>
          </a:p>
        </p:txBody>
      </p:sp>
      <p:pic>
        <p:nvPicPr>
          <p:cNvPr id="10" name="Picture 9">
            <a:extLst>
              <a:ext uri="{FF2B5EF4-FFF2-40B4-BE49-F238E27FC236}">
                <a16:creationId xmlns:a16="http://schemas.microsoft.com/office/drawing/2014/main" xmlns="" id="{03F62E8A-AFF0-03BC-ED42-2EE0BCC1732C}"/>
              </a:ext>
            </a:extLst>
          </p:cNvPr>
          <p:cNvPicPr>
            <a:picLocks noChangeAspect="1"/>
          </p:cNvPicPr>
          <p:nvPr/>
        </p:nvPicPr>
        <p:blipFill>
          <a:blip r:embed="rId4"/>
          <a:stretch>
            <a:fillRect/>
          </a:stretch>
        </p:blipFill>
        <p:spPr>
          <a:xfrm>
            <a:off x="5863262" y="683279"/>
            <a:ext cx="6164361" cy="3133042"/>
          </a:xfrm>
          <a:prstGeom prst="rect">
            <a:avLst/>
          </a:prstGeom>
        </p:spPr>
      </p:pic>
      <p:pic>
        <p:nvPicPr>
          <p:cNvPr id="12" name="Picture 11">
            <a:extLst>
              <a:ext uri="{FF2B5EF4-FFF2-40B4-BE49-F238E27FC236}">
                <a16:creationId xmlns:a16="http://schemas.microsoft.com/office/drawing/2014/main" xmlns="" id="{E6D69F37-97BF-D76B-22EB-F68B20C28EE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18660" y="3883760"/>
            <a:ext cx="5653563" cy="2651991"/>
          </a:xfrm>
          <a:prstGeom prst="rect">
            <a:avLst/>
          </a:prstGeom>
        </p:spPr>
      </p:pic>
      <p:sp>
        <p:nvSpPr>
          <p:cNvPr id="3" name="Date Placeholder 2"/>
          <p:cNvSpPr>
            <a:spLocks noGrp="1"/>
          </p:cNvSpPr>
          <p:nvPr>
            <p:ph type="dt" sz="half" idx="10"/>
          </p:nvPr>
        </p:nvSpPr>
        <p:spPr/>
        <p:txBody>
          <a:bodyPr/>
          <a:lstStyle/>
          <a:p>
            <a:fld id="{8020B5FB-DB16-4A6D-901A-520D5F16A4AA}" type="datetime1">
              <a:rPr lang="en-IN" smtClean="0"/>
              <a:t>11-02-2025</a:t>
            </a:fld>
            <a:endParaRPr lang="en-IN"/>
          </a:p>
        </p:txBody>
      </p:sp>
      <p:sp>
        <p:nvSpPr>
          <p:cNvPr id="5" name="Footer Placeholder 4"/>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6108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2CF611-426A-4AD6-1002-40114F0F242D}"/>
              </a:ext>
            </a:extLst>
          </p:cNvPr>
          <p:cNvSpPr>
            <a:spLocks noGrp="1"/>
          </p:cNvSpPr>
          <p:nvPr>
            <p:ph type="title"/>
          </p:nvPr>
        </p:nvSpPr>
        <p:spPr/>
        <p:txBody>
          <a:bodyPr/>
          <a:lstStyle/>
          <a:p>
            <a:r>
              <a:rPr lang="en-US" dirty="0"/>
              <a:t>LDA – how does it work?</a:t>
            </a:r>
            <a:endParaRPr lang="en-IN" dirty="0"/>
          </a:p>
        </p:txBody>
      </p:sp>
      <p:sp>
        <p:nvSpPr>
          <p:cNvPr id="9" name="TextBox 8">
            <a:extLst>
              <a:ext uri="{FF2B5EF4-FFF2-40B4-BE49-F238E27FC236}">
                <a16:creationId xmlns:a16="http://schemas.microsoft.com/office/drawing/2014/main" xmlns="" id="{54B87BF9-BD97-C115-A51F-F0F8768B9CF4}"/>
              </a:ext>
            </a:extLst>
          </p:cNvPr>
          <p:cNvSpPr txBox="1"/>
          <p:nvPr/>
        </p:nvSpPr>
        <p:spPr>
          <a:xfrm>
            <a:off x="2613891" y="6581001"/>
            <a:ext cx="6096000" cy="276999"/>
          </a:xfrm>
          <a:prstGeom prst="rect">
            <a:avLst/>
          </a:prstGeom>
          <a:noFill/>
        </p:spPr>
        <p:txBody>
          <a:bodyPr wrap="square">
            <a:spAutoFit/>
          </a:bodyPr>
          <a:lstStyle/>
          <a:p>
            <a:pPr algn="l"/>
            <a:r>
              <a:rPr lang="en-US" sz="1200" i="0" dirty="0" err="1">
                <a:solidFill>
                  <a:srgbClr val="030303"/>
                </a:solidFill>
                <a:effectLst/>
                <a:latin typeface="YouTube Sans"/>
              </a:rPr>
              <a:t>StatQuest</a:t>
            </a:r>
            <a:r>
              <a:rPr lang="en-US" sz="1200" i="0" dirty="0">
                <a:solidFill>
                  <a:srgbClr val="030303"/>
                </a:solidFill>
                <a:effectLst/>
                <a:latin typeface="YouTube Sans"/>
              </a:rPr>
              <a:t> (</a:t>
            </a:r>
            <a:r>
              <a:rPr lang="en-US" sz="1200" i="0" dirty="0" err="1">
                <a:solidFill>
                  <a:srgbClr val="030303"/>
                </a:solidFill>
                <a:effectLst/>
                <a:latin typeface="YouTube Sans"/>
              </a:rPr>
              <a:t>Youtube</a:t>
            </a:r>
            <a:r>
              <a:rPr lang="en-US" sz="1200" i="0" dirty="0">
                <a:solidFill>
                  <a:srgbClr val="030303"/>
                </a:solidFill>
                <a:effectLst/>
                <a:latin typeface="YouTube Sans"/>
              </a:rPr>
              <a:t>): Linear Discriminant Analysis (LDA) clearly explained.</a:t>
            </a:r>
          </a:p>
        </p:txBody>
      </p:sp>
      <p:grpSp>
        <p:nvGrpSpPr>
          <p:cNvPr id="15" name="Group 14">
            <a:extLst>
              <a:ext uri="{FF2B5EF4-FFF2-40B4-BE49-F238E27FC236}">
                <a16:creationId xmlns:a16="http://schemas.microsoft.com/office/drawing/2014/main" xmlns="" id="{A5D11B2C-217B-FA99-ADE0-B89ADAB56C0E}"/>
              </a:ext>
            </a:extLst>
          </p:cNvPr>
          <p:cNvGrpSpPr/>
          <p:nvPr/>
        </p:nvGrpSpPr>
        <p:grpSpPr>
          <a:xfrm>
            <a:off x="150806" y="683279"/>
            <a:ext cx="6841122" cy="5897722"/>
            <a:chOff x="150806" y="683279"/>
            <a:chExt cx="6841122" cy="5897722"/>
          </a:xfrm>
        </p:grpSpPr>
        <p:sp>
          <p:nvSpPr>
            <p:cNvPr id="10" name="Content Placeholder 2">
              <a:extLst>
                <a:ext uri="{FF2B5EF4-FFF2-40B4-BE49-F238E27FC236}">
                  <a16:creationId xmlns:a16="http://schemas.microsoft.com/office/drawing/2014/main" xmlns="" id="{72D8D173-EE30-A616-4FB1-CC55DF35B292}"/>
                </a:ext>
              </a:extLst>
            </p:cNvPr>
            <p:cNvSpPr txBox="1">
              <a:spLocks/>
            </p:cNvSpPr>
            <p:nvPr/>
          </p:nvSpPr>
          <p:spPr>
            <a:xfrm>
              <a:off x="150806" y="683279"/>
              <a:ext cx="6841122" cy="589772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ea typeface="Cambria Math" panose="02040503050406030204" pitchFamily="18" charset="0"/>
              </a:endParaRPr>
            </a:p>
            <a:p>
              <a:r>
                <a:rPr lang="pl-PL" sz="1600" b="1" i="0" dirty="0">
                  <a:solidFill>
                    <a:srgbClr val="222222"/>
                  </a:solidFill>
                  <a:effectLst/>
                </a:rPr>
                <a:t>arg max J(W) = (M</a:t>
              </a:r>
              <a:r>
                <a:rPr lang="pl-PL" sz="1600" b="1" i="0" baseline="-25000" dirty="0">
                  <a:solidFill>
                    <a:srgbClr val="222222"/>
                  </a:solidFill>
                  <a:effectLst/>
                </a:rPr>
                <a:t>1</a:t>
              </a:r>
              <a:r>
                <a:rPr lang="pl-PL" sz="1600" b="1" i="0" dirty="0">
                  <a:solidFill>
                    <a:srgbClr val="222222"/>
                  </a:solidFill>
                  <a:effectLst/>
                </a:rPr>
                <a:t> – M</a:t>
              </a:r>
              <a:r>
                <a:rPr lang="pl-PL" sz="1600" b="1" i="0" baseline="-25000" dirty="0">
                  <a:solidFill>
                    <a:srgbClr val="222222"/>
                  </a:solidFill>
                  <a:effectLst/>
                </a:rPr>
                <a:t>2</a:t>
              </a:r>
              <a:r>
                <a:rPr lang="pl-PL" sz="1600" b="1" i="0" dirty="0">
                  <a:solidFill>
                    <a:srgbClr val="222222"/>
                  </a:solidFill>
                  <a:effectLst/>
                </a:rPr>
                <a:t>)</a:t>
              </a:r>
              <a:r>
                <a:rPr lang="pl-PL" sz="1600" b="1" i="0" baseline="30000" dirty="0">
                  <a:solidFill>
                    <a:srgbClr val="222222"/>
                  </a:solidFill>
                  <a:effectLst/>
                </a:rPr>
                <a:t>2</a:t>
              </a:r>
              <a:r>
                <a:rPr lang="pl-PL" sz="1600" b="1" i="0" dirty="0">
                  <a:solidFill>
                    <a:srgbClr val="222222"/>
                  </a:solidFill>
                  <a:effectLst/>
                </a:rPr>
                <a:t> / S</a:t>
              </a:r>
              <a:r>
                <a:rPr lang="pl-PL" sz="1600" b="1" i="0" baseline="-25000" dirty="0">
                  <a:solidFill>
                    <a:srgbClr val="222222"/>
                  </a:solidFill>
                  <a:effectLst/>
                </a:rPr>
                <a:t>1</a:t>
              </a:r>
              <a:r>
                <a:rPr lang="pl-PL" sz="1600" b="1" i="0" baseline="30000" dirty="0">
                  <a:solidFill>
                    <a:srgbClr val="222222"/>
                  </a:solidFill>
                  <a:effectLst/>
                </a:rPr>
                <a:t>2 </a:t>
              </a:r>
              <a:r>
                <a:rPr lang="pl-PL" sz="1600" b="1" i="0" dirty="0">
                  <a:solidFill>
                    <a:srgbClr val="222222"/>
                  </a:solidFill>
                  <a:effectLst/>
                </a:rPr>
                <a:t>+ S</a:t>
              </a:r>
              <a:r>
                <a:rPr lang="pl-PL" sz="1600" b="1" i="0" baseline="-25000" dirty="0">
                  <a:solidFill>
                    <a:srgbClr val="222222"/>
                  </a:solidFill>
                  <a:effectLst/>
                </a:rPr>
                <a:t>2</a:t>
              </a:r>
              <a:r>
                <a:rPr lang="pl-PL" sz="1600" b="1" i="0" baseline="30000" dirty="0">
                  <a:solidFill>
                    <a:srgbClr val="222222"/>
                  </a:solidFill>
                  <a:effectLst/>
                </a:rPr>
                <a:t>2</a:t>
              </a:r>
              <a:endParaRPr lang="en-US" sz="1600" b="1" i="0" baseline="30000" dirty="0">
                <a:solidFill>
                  <a:srgbClr val="222222"/>
                </a:solidFill>
                <a:effectLst/>
              </a:endParaRPr>
            </a:p>
            <a:p>
              <a:pPr marL="0" indent="0">
                <a:buNone/>
              </a:pPr>
              <a:r>
                <a:rPr lang="pl-PL" sz="1600" i="0" dirty="0">
                  <a:solidFill>
                    <a:srgbClr val="222222"/>
                  </a:solidFill>
                  <a:effectLst/>
                </a:rPr>
                <a:t>M</a:t>
              </a:r>
              <a:r>
                <a:rPr lang="pl-PL" sz="1600" i="0" baseline="-25000" dirty="0">
                  <a:solidFill>
                    <a:srgbClr val="222222"/>
                  </a:solidFill>
                  <a:effectLst/>
                </a:rPr>
                <a:t>1</a:t>
              </a:r>
              <a:r>
                <a:rPr lang="en-US" sz="1600" baseline="-25000" dirty="0">
                  <a:solidFill>
                    <a:srgbClr val="222222"/>
                  </a:solidFill>
                </a:rPr>
                <a:t> </a:t>
              </a:r>
              <a:r>
                <a:rPr lang="pl-PL" sz="1600" i="0" dirty="0">
                  <a:solidFill>
                    <a:srgbClr val="222222"/>
                  </a:solidFill>
                  <a:effectLst/>
                </a:rPr>
                <a:t> </a:t>
              </a:r>
              <a:r>
                <a:rPr lang="en-US" sz="1600" i="0" dirty="0">
                  <a:solidFill>
                    <a:srgbClr val="222222"/>
                  </a:solidFill>
                  <a:effectLst/>
                </a:rPr>
                <a:t>and </a:t>
              </a:r>
              <a:r>
                <a:rPr lang="pl-PL" sz="1600" i="0" dirty="0">
                  <a:solidFill>
                    <a:srgbClr val="222222"/>
                  </a:solidFill>
                  <a:effectLst/>
                </a:rPr>
                <a:t>M</a:t>
              </a:r>
              <a:r>
                <a:rPr lang="pl-PL" sz="1600" i="0" baseline="-25000" dirty="0">
                  <a:solidFill>
                    <a:srgbClr val="222222"/>
                  </a:solidFill>
                  <a:effectLst/>
                </a:rPr>
                <a:t>2</a:t>
              </a:r>
              <a:r>
                <a:rPr lang="en-US" sz="1600" baseline="-25000" dirty="0">
                  <a:solidFill>
                    <a:srgbClr val="222222"/>
                  </a:solidFill>
                </a:rPr>
                <a:t> </a:t>
              </a:r>
              <a:r>
                <a:rPr lang="pl-PL" sz="1600" i="0" dirty="0">
                  <a:solidFill>
                    <a:srgbClr val="222222"/>
                  </a:solidFill>
                  <a:effectLst/>
                </a:rPr>
                <a:t> </a:t>
              </a:r>
              <a:r>
                <a:rPr lang="en-US" sz="1600" i="0" dirty="0">
                  <a:solidFill>
                    <a:srgbClr val="222222"/>
                  </a:solidFill>
                  <a:effectLst/>
                </a:rPr>
                <a:t>are means of classes and </a:t>
              </a:r>
              <a:r>
                <a:rPr lang="pl-PL" sz="1600" i="0" dirty="0">
                  <a:solidFill>
                    <a:srgbClr val="222222"/>
                  </a:solidFill>
                  <a:effectLst/>
                </a:rPr>
                <a:t>S</a:t>
              </a:r>
              <a:r>
                <a:rPr lang="pl-PL" sz="1600" i="0" baseline="-25000" dirty="0">
                  <a:solidFill>
                    <a:srgbClr val="222222"/>
                  </a:solidFill>
                  <a:effectLst/>
                </a:rPr>
                <a:t>1</a:t>
              </a:r>
              <a:r>
                <a:rPr lang="pl-PL" sz="1600" i="0" baseline="30000" dirty="0">
                  <a:solidFill>
                    <a:srgbClr val="222222"/>
                  </a:solidFill>
                  <a:effectLst/>
                </a:rPr>
                <a:t> </a:t>
              </a:r>
              <a:r>
                <a:rPr lang="pl-PL" sz="1600" i="0" dirty="0">
                  <a:solidFill>
                    <a:srgbClr val="222222"/>
                  </a:solidFill>
                  <a:effectLst/>
                </a:rPr>
                <a:t> </a:t>
              </a:r>
              <a:r>
                <a:rPr lang="en-US" sz="1600" i="0" dirty="0">
                  <a:solidFill>
                    <a:srgbClr val="222222"/>
                  </a:solidFill>
                  <a:effectLst/>
                </a:rPr>
                <a:t>and </a:t>
              </a:r>
              <a:r>
                <a:rPr lang="pl-PL" sz="1600" i="0" dirty="0">
                  <a:solidFill>
                    <a:srgbClr val="222222"/>
                  </a:solidFill>
                  <a:effectLst/>
                </a:rPr>
                <a:t>S</a:t>
              </a:r>
              <a:r>
                <a:rPr lang="pl-PL" sz="1600" i="0" baseline="-25000" dirty="0">
                  <a:solidFill>
                    <a:srgbClr val="222222"/>
                  </a:solidFill>
                  <a:effectLst/>
                </a:rPr>
                <a:t>2</a:t>
              </a:r>
              <a:r>
                <a:rPr lang="en-US" sz="1600" i="0" baseline="-25000" dirty="0">
                  <a:solidFill>
                    <a:srgbClr val="222222"/>
                  </a:solidFill>
                  <a:effectLst/>
                </a:rPr>
                <a:t> </a:t>
              </a:r>
              <a:r>
                <a:rPr lang="en-US" sz="1600" i="0" dirty="0">
                  <a:solidFill>
                    <a:srgbClr val="222222"/>
                  </a:solidFill>
                  <a:effectLst/>
                </a:rPr>
                <a:t>are class scatter</a:t>
              </a:r>
              <a:r>
                <a:rPr lang="en-US" sz="1600" i="0" baseline="30000" dirty="0">
                  <a:solidFill>
                    <a:srgbClr val="222222"/>
                  </a:solidFill>
                  <a:effectLst/>
                </a:rPr>
                <a:t>.</a:t>
              </a:r>
              <a:r>
                <a:rPr lang="en-US" sz="1600" b="0" i="0" dirty="0">
                  <a:solidFill>
                    <a:srgbClr val="222222"/>
                  </a:solidFill>
                  <a:effectLst/>
                </a:rPr>
                <a:t>. The numerator here is </a:t>
              </a:r>
              <a:r>
                <a:rPr lang="en-US" sz="1600" b="1" i="0" dirty="0">
                  <a:solidFill>
                    <a:srgbClr val="222222"/>
                  </a:solidFill>
                  <a:effectLst/>
                </a:rPr>
                <a:t>between class scatter</a:t>
              </a:r>
              <a:r>
                <a:rPr lang="en-US" sz="1600" b="0" i="0" dirty="0">
                  <a:solidFill>
                    <a:srgbClr val="222222"/>
                  </a:solidFill>
                  <a:effectLst/>
                </a:rPr>
                <a:t> while the denominator is </a:t>
              </a:r>
              <a:r>
                <a:rPr lang="en-US" sz="1600" b="1" i="0" dirty="0">
                  <a:solidFill>
                    <a:srgbClr val="222222"/>
                  </a:solidFill>
                  <a:effectLst/>
                </a:rPr>
                <a:t>within-class scatter</a:t>
              </a:r>
              <a:r>
                <a:rPr lang="en-US" sz="1600" b="0" i="0" dirty="0">
                  <a:solidFill>
                    <a:srgbClr val="222222"/>
                  </a:solidFill>
                  <a:effectLst/>
                </a:rPr>
                <a:t>.</a:t>
              </a:r>
              <a:r>
                <a:rPr lang="en-US" sz="1600" b="1" i="0" dirty="0">
                  <a:solidFill>
                    <a:srgbClr val="222222"/>
                  </a:solidFill>
                  <a:effectLst/>
                </a:rPr>
                <a:t> </a:t>
              </a:r>
              <a:r>
                <a:rPr lang="en-US" sz="1600" b="0" i="0" dirty="0">
                  <a:solidFill>
                    <a:srgbClr val="222222"/>
                  </a:solidFill>
                  <a:effectLst/>
                </a:rPr>
                <a:t>So to</a:t>
              </a:r>
              <a:r>
                <a:rPr lang="en-US" sz="1600" b="1" i="0" dirty="0">
                  <a:solidFill>
                    <a:srgbClr val="222222"/>
                  </a:solidFill>
                  <a:effectLst/>
                </a:rPr>
                <a:t> </a:t>
              </a:r>
              <a:r>
                <a:rPr lang="en-US" sz="1600" b="0" i="0" dirty="0">
                  <a:solidFill>
                    <a:srgbClr val="222222"/>
                  </a:solidFill>
                  <a:effectLst/>
                </a:rPr>
                <a:t>maximize the function we need to maximize the numerator and minimize the denominator (TOGETHER)</a:t>
              </a:r>
              <a:endParaRPr lang="en-US" sz="1600" dirty="0">
                <a:ea typeface="Cambria Math" panose="02040503050406030204" pitchFamily="18" charset="0"/>
              </a:endParaRPr>
            </a:p>
            <a:p>
              <a:r>
                <a:rPr lang="en-US" sz="1600" dirty="0">
                  <a:solidFill>
                    <a:srgbClr val="222222"/>
                  </a:solidFill>
                </a:rPr>
                <a:t>Methodology</a:t>
              </a:r>
            </a:p>
            <a:p>
              <a:endParaRPr lang="en-US" sz="1600"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p:pic>
          <p:nvPicPr>
            <p:cNvPr id="7" name="Picture 6">
              <a:extLst>
                <a:ext uri="{FF2B5EF4-FFF2-40B4-BE49-F238E27FC236}">
                  <a16:creationId xmlns:a16="http://schemas.microsoft.com/office/drawing/2014/main" xmlns="" id="{6A41AEFF-30C7-041F-4609-F6D99447EE0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0806" y="2734394"/>
              <a:ext cx="6532876" cy="3703350"/>
            </a:xfrm>
            <a:prstGeom prst="rect">
              <a:avLst/>
            </a:prstGeom>
          </p:spPr>
        </p:pic>
      </p:grpSp>
      <p:grpSp>
        <p:nvGrpSpPr>
          <p:cNvPr id="20" name="Group 19">
            <a:extLst>
              <a:ext uri="{FF2B5EF4-FFF2-40B4-BE49-F238E27FC236}">
                <a16:creationId xmlns:a16="http://schemas.microsoft.com/office/drawing/2014/main" xmlns="" id="{C196327E-0655-57F4-D352-A74ECD1BA1C7}"/>
              </a:ext>
            </a:extLst>
          </p:cNvPr>
          <p:cNvGrpSpPr/>
          <p:nvPr/>
        </p:nvGrpSpPr>
        <p:grpSpPr>
          <a:xfrm>
            <a:off x="7130537" y="683280"/>
            <a:ext cx="4895143" cy="5897722"/>
            <a:chOff x="7130537" y="683280"/>
            <a:chExt cx="4895143" cy="5897722"/>
          </a:xfrm>
        </p:grpSpPr>
        <p:sp>
          <p:nvSpPr>
            <p:cNvPr id="13" name="Content Placeholder 2">
              <a:extLst>
                <a:ext uri="{FF2B5EF4-FFF2-40B4-BE49-F238E27FC236}">
                  <a16:creationId xmlns:a16="http://schemas.microsoft.com/office/drawing/2014/main" xmlns="" id="{B22811F5-2069-8AE7-2227-D32459483E0E}"/>
                </a:ext>
              </a:extLst>
            </p:cNvPr>
            <p:cNvSpPr txBox="1">
              <a:spLocks/>
            </p:cNvSpPr>
            <p:nvPr/>
          </p:nvSpPr>
          <p:spPr>
            <a:xfrm>
              <a:off x="7130537" y="683280"/>
              <a:ext cx="4895143" cy="589772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22222"/>
                  </a:solidFill>
                </a:rPr>
                <a:t>2 Dimension example</a:t>
              </a: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endParaRPr lang="en-US" sz="1600" b="1" dirty="0">
                <a:solidFill>
                  <a:srgbClr val="222222"/>
                </a:solidFill>
                <a:ea typeface="Cambria Math" panose="02040503050406030204" pitchFamily="18" charset="0"/>
              </a:endParaRPr>
            </a:p>
            <a:p>
              <a:r>
                <a:rPr lang="en-US" sz="1600" b="1" dirty="0">
                  <a:solidFill>
                    <a:srgbClr val="222222"/>
                  </a:solidFill>
                  <a:ea typeface="Cambria Math" panose="02040503050406030204" pitchFamily="18" charset="0"/>
                </a:rPr>
                <a:t>3 Dimension example</a:t>
              </a: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p:pic>
          <p:nvPicPr>
            <p:cNvPr id="12" name="Picture 11">
              <a:extLst>
                <a:ext uri="{FF2B5EF4-FFF2-40B4-BE49-F238E27FC236}">
                  <a16:creationId xmlns:a16="http://schemas.microsoft.com/office/drawing/2014/main" xmlns="" id="{E238A4CA-B62F-1931-07FE-5EB9FE16EB4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222901" y="4112715"/>
              <a:ext cx="4563459" cy="2468286"/>
            </a:xfrm>
            <a:prstGeom prst="rect">
              <a:avLst/>
            </a:prstGeom>
          </p:spPr>
        </p:pic>
        <p:pic>
          <p:nvPicPr>
            <p:cNvPr id="19" name="Picture 18">
              <a:extLst>
                <a:ext uri="{FF2B5EF4-FFF2-40B4-BE49-F238E27FC236}">
                  <a16:creationId xmlns:a16="http://schemas.microsoft.com/office/drawing/2014/main" xmlns="" id="{66EB7470-2BF8-0B83-9857-5EB96FC0BD0C}"/>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7172228" y="1042604"/>
              <a:ext cx="4664804" cy="1850627"/>
            </a:xfrm>
            <a:prstGeom prst="rect">
              <a:avLst/>
            </a:prstGeom>
          </p:spPr>
        </p:pic>
      </p:grpSp>
      <p:sp>
        <p:nvSpPr>
          <p:cNvPr id="3" name="Date Placeholder 2"/>
          <p:cNvSpPr>
            <a:spLocks noGrp="1"/>
          </p:cNvSpPr>
          <p:nvPr>
            <p:ph type="dt" sz="half" idx="10"/>
          </p:nvPr>
        </p:nvSpPr>
        <p:spPr/>
        <p:txBody>
          <a:bodyPr/>
          <a:lstStyle/>
          <a:p>
            <a:fld id="{D04DDCBB-E854-4F72-8E21-88AFFEDA072F}"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72991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xmlns=""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7" name="Picture 6">
            <a:extLst>
              <a:ext uri="{FF2B5EF4-FFF2-40B4-BE49-F238E27FC236}">
                <a16:creationId xmlns:a16="http://schemas.microsoft.com/office/drawing/2014/main" xmlns="" id="{714053F3-2E37-66BA-B7EC-BDC5EDBD99F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173017" y="591451"/>
            <a:ext cx="8451273" cy="5958772"/>
          </a:xfrm>
          <a:prstGeom prst="rect">
            <a:avLst/>
          </a:prstGeom>
        </p:spPr>
      </p:pic>
      <p:sp>
        <p:nvSpPr>
          <p:cNvPr id="3" name="Date Placeholder 2"/>
          <p:cNvSpPr>
            <a:spLocks noGrp="1"/>
          </p:cNvSpPr>
          <p:nvPr>
            <p:ph type="dt" sz="half" idx="10"/>
          </p:nvPr>
        </p:nvSpPr>
        <p:spPr/>
        <p:txBody>
          <a:bodyPr/>
          <a:lstStyle/>
          <a:p>
            <a:fld id="{43E5486D-F0E9-4A80-821C-AA4F25AEC252}"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2674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367219-E6BA-0191-3AD1-FA3376FE2C00}"/>
              </a:ext>
            </a:extLst>
          </p:cNvPr>
          <p:cNvSpPr>
            <a:spLocks noGrp="1"/>
          </p:cNvSpPr>
          <p:nvPr>
            <p:ph type="title"/>
          </p:nvPr>
        </p:nvSpPr>
        <p:spPr/>
        <p:txBody>
          <a:bodyPr/>
          <a:lstStyle/>
          <a:p>
            <a:r>
              <a:rPr lang="en-US" dirty="0"/>
              <a:t>LDA – How it is derived?</a:t>
            </a:r>
            <a:endParaRPr lang="en-IN" dirty="0"/>
          </a:p>
        </p:txBody>
      </p:sp>
      <p:pic>
        <p:nvPicPr>
          <p:cNvPr id="4" name="Picture 3">
            <a:extLst>
              <a:ext uri="{FF2B5EF4-FFF2-40B4-BE49-F238E27FC236}">
                <a16:creationId xmlns:a16="http://schemas.microsoft.com/office/drawing/2014/main" xmlns="" id="{EF64C1BD-B723-4253-FDDC-1FAB9566E86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430494" y="748143"/>
            <a:ext cx="8378523" cy="5818911"/>
          </a:xfrm>
          <a:prstGeom prst="rect">
            <a:avLst/>
          </a:prstGeom>
        </p:spPr>
      </p:pic>
      <p:sp>
        <p:nvSpPr>
          <p:cNvPr id="5" name="TextBox 4">
            <a:extLst>
              <a:ext uri="{FF2B5EF4-FFF2-40B4-BE49-F238E27FC236}">
                <a16:creationId xmlns:a16="http://schemas.microsoft.com/office/drawing/2014/main" xmlns="" id="{59E0009B-9F02-3A90-58D2-A59B1198CECD}"/>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sp>
        <p:nvSpPr>
          <p:cNvPr id="3" name="Date Placeholder 2"/>
          <p:cNvSpPr>
            <a:spLocks noGrp="1"/>
          </p:cNvSpPr>
          <p:nvPr>
            <p:ph type="dt" sz="half" idx="10"/>
          </p:nvPr>
        </p:nvSpPr>
        <p:spPr/>
        <p:txBody>
          <a:bodyPr/>
          <a:lstStyle/>
          <a:p>
            <a:fld id="{CC4DB983-2BC9-489D-8F41-4D27437B7921}"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4680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xmlns=""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4" name="Picture 3">
            <a:extLst>
              <a:ext uri="{FF2B5EF4-FFF2-40B4-BE49-F238E27FC236}">
                <a16:creationId xmlns:a16="http://schemas.microsoft.com/office/drawing/2014/main" xmlns="" id="{0A72C4FF-CA2C-9DDB-526C-525F250AEF0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502229" y="411885"/>
            <a:ext cx="8049795" cy="6170230"/>
          </a:xfrm>
          <a:prstGeom prst="rect">
            <a:avLst/>
          </a:prstGeom>
        </p:spPr>
      </p:pic>
      <p:sp>
        <p:nvSpPr>
          <p:cNvPr id="3" name="Date Placeholder 2"/>
          <p:cNvSpPr>
            <a:spLocks noGrp="1"/>
          </p:cNvSpPr>
          <p:nvPr>
            <p:ph type="dt" sz="half" idx="10"/>
          </p:nvPr>
        </p:nvSpPr>
        <p:spPr/>
        <p:txBody>
          <a:bodyPr/>
          <a:lstStyle/>
          <a:p>
            <a:fld id="{9383D3EE-A47D-42FA-B3AA-3F4AE3A167A5}"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410211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1EE2C4-31F3-1783-AA07-F2295E15839D}"/>
              </a:ext>
            </a:extLst>
          </p:cNvPr>
          <p:cNvSpPr>
            <a:spLocks noGrp="1"/>
          </p:cNvSpPr>
          <p:nvPr>
            <p:ph type="title"/>
          </p:nvPr>
        </p:nvSpPr>
        <p:spPr/>
        <p:txBody>
          <a:bodyPr>
            <a:noAutofit/>
          </a:bodyPr>
          <a:lstStyle/>
          <a:p>
            <a:r>
              <a:rPr lang="en-US" sz="2800" b="1" dirty="0"/>
              <a:t>Outline – Dimensionality Reduction</a:t>
            </a:r>
            <a:endParaRPr lang="en-IN" sz="2800" b="1" dirty="0"/>
          </a:p>
        </p:txBody>
      </p:sp>
      <p:sp>
        <p:nvSpPr>
          <p:cNvPr id="3" name="Content Placeholder 2">
            <a:extLst>
              <a:ext uri="{FF2B5EF4-FFF2-40B4-BE49-F238E27FC236}">
                <a16:creationId xmlns:a16="http://schemas.microsoft.com/office/drawing/2014/main" xmlns="" id="{AFA70189-15E3-F599-0E69-3CAA308DA5B9}"/>
              </a:ext>
            </a:extLst>
          </p:cNvPr>
          <p:cNvSpPr>
            <a:spLocks noGrp="1"/>
          </p:cNvSpPr>
          <p:nvPr>
            <p:ph idx="1"/>
          </p:nvPr>
        </p:nvSpPr>
        <p:spPr>
          <a:xfrm>
            <a:off x="6182868" y="443777"/>
            <a:ext cx="5750631" cy="6125407"/>
          </a:xfrm>
          <a:solidFill>
            <a:schemeClr val="accent6">
              <a:lumMod val="20000"/>
              <a:lumOff val="80000"/>
            </a:schemeClr>
          </a:solidFill>
        </p:spPr>
        <p:txBody>
          <a:bodyPr>
            <a:normAutofit fontScale="92500" lnSpcReduction="20000"/>
          </a:bodyPr>
          <a:lstStyle/>
          <a:p>
            <a:r>
              <a:rPr lang="en-IN" sz="2400" dirty="0"/>
              <a:t>Recap: Covariance, Eigen values, Eigen vectors and Eigen decomposition</a:t>
            </a:r>
          </a:p>
          <a:p>
            <a:r>
              <a:rPr lang="en-IN" sz="2400" dirty="0"/>
              <a:t>Singular Value Decomposition</a:t>
            </a:r>
          </a:p>
          <a:p>
            <a:pPr lvl="1"/>
            <a:r>
              <a:rPr lang="en-IN" sz="2000" dirty="0"/>
              <a:t>Derivation</a:t>
            </a:r>
          </a:p>
          <a:p>
            <a:pPr lvl="1"/>
            <a:r>
              <a:rPr lang="en-IN" sz="2000" dirty="0"/>
              <a:t>Need</a:t>
            </a:r>
          </a:p>
          <a:p>
            <a:pPr lvl="1"/>
            <a:r>
              <a:rPr lang="en-IN" sz="2000" dirty="0"/>
              <a:t>Implementation example</a:t>
            </a:r>
            <a:endParaRPr lang="en-IN" sz="2400" dirty="0"/>
          </a:p>
          <a:p>
            <a:r>
              <a:rPr lang="en-IN" sz="2400" dirty="0"/>
              <a:t>Principal Component Analysis</a:t>
            </a:r>
          </a:p>
          <a:p>
            <a:pPr lvl="1"/>
            <a:r>
              <a:rPr lang="en-IN" sz="2000" dirty="0"/>
              <a:t>Introduction, working</a:t>
            </a:r>
          </a:p>
          <a:p>
            <a:pPr lvl="1"/>
            <a:r>
              <a:rPr lang="en-IN" sz="2000" dirty="0"/>
              <a:t>Interpretation</a:t>
            </a:r>
          </a:p>
          <a:p>
            <a:pPr lvl="1"/>
            <a:r>
              <a:rPr lang="en-IN" sz="2000" dirty="0"/>
              <a:t>Implementation example</a:t>
            </a:r>
            <a:endParaRPr lang="en-IN" sz="2400" dirty="0"/>
          </a:p>
          <a:p>
            <a:r>
              <a:rPr lang="en-IN" sz="2400" dirty="0"/>
              <a:t>Latent Discriminant Analysis</a:t>
            </a:r>
          </a:p>
          <a:p>
            <a:pPr lvl="1"/>
            <a:r>
              <a:rPr lang="en-IN" sz="2000" dirty="0"/>
              <a:t>Introduction, working</a:t>
            </a:r>
          </a:p>
          <a:p>
            <a:pPr lvl="1"/>
            <a:r>
              <a:rPr lang="en-IN" sz="2000" dirty="0"/>
              <a:t>Derivation</a:t>
            </a:r>
          </a:p>
          <a:p>
            <a:pPr lvl="1"/>
            <a:r>
              <a:rPr lang="en-IN" sz="2000" dirty="0"/>
              <a:t>Implementation example</a:t>
            </a:r>
          </a:p>
          <a:p>
            <a:r>
              <a:rPr lang="en-IN" sz="2400" dirty="0"/>
              <a:t>Manifold Learning : Introduction</a:t>
            </a:r>
          </a:p>
          <a:p>
            <a:r>
              <a:rPr lang="en-IN" sz="2400" dirty="0"/>
              <a:t>t-SNE</a:t>
            </a:r>
          </a:p>
          <a:p>
            <a:pPr lvl="1"/>
            <a:r>
              <a:rPr lang="en-IN" sz="2000" dirty="0"/>
              <a:t>Introduction</a:t>
            </a:r>
          </a:p>
          <a:p>
            <a:pPr lvl="1"/>
            <a:r>
              <a:rPr lang="en-IN" sz="2000" dirty="0"/>
              <a:t>Process</a:t>
            </a:r>
          </a:p>
          <a:p>
            <a:pPr lvl="1"/>
            <a:r>
              <a:rPr lang="en-IN" sz="2000" dirty="0"/>
              <a:t>Objective Function</a:t>
            </a:r>
          </a:p>
          <a:p>
            <a:pPr lvl="1"/>
            <a:r>
              <a:rPr lang="en-IN" sz="2000" dirty="0"/>
              <a:t>Implementation Example</a:t>
            </a:r>
            <a:endParaRPr lang="en-IN" sz="2400" dirty="0"/>
          </a:p>
        </p:txBody>
      </p:sp>
      <p:sp>
        <p:nvSpPr>
          <p:cNvPr id="4" name="Content Placeholder 2">
            <a:extLst>
              <a:ext uri="{FF2B5EF4-FFF2-40B4-BE49-F238E27FC236}">
                <a16:creationId xmlns:a16="http://schemas.microsoft.com/office/drawing/2014/main" xmlns="" id="{4853235E-1CBF-F0DC-906C-A6294B0176DF}"/>
              </a:ext>
            </a:extLst>
          </p:cNvPr>
          <p:cNvSpPr txBox="1">
            <a:spLocks/>
          </p:cNvSpPr>
          <p:nvPr/>
        </p:nvSpPr>
        <p:spPr>
          <a:xfrm>
            <a:off x="139976" y="511032"/>
            <a:ext cx="5396347" cy="605815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Motivation</a:t>
            </a:r>
          </a:p>
          <a:p>
            <a:r>
              <a:rPr lang="en-US" sz="1800" b="0" i="0" dirty="0">
                <a:solidFill>
                  <a:srgbClr val="292929"/>
                </a:solidFill>
                <a:effectLst/>
              </a:rPr>
              <a:t>Matrices are sometimes redundant or rather computationally expensive. We may want to compress data</a:t>
            </a:r>
          </a:p>
          <a:p>
            <a:r>
              <a:rPr lang="en-US" sz="1800" dirty="0">
                <a:solidFill>
                  <a:srgbClr val="292929"/>
                </a:solidFill>
              </a:rPr>
              <a:t>Need for data visualization – cannot visualize n-Dimension data (n &gt;3)</a:t>
            </a:r>
          </a:p>
          <a:p>
            <a:r>
              <a:rPr lang="en-US" sz="1800" dirty="0">
                <a:solidFill>
                  <a:srgbClr val="292929"/>
                </a:solidFill>
              </a:rPr>
              <a:t>Untangle information – not bogged down by too much information. Reduces cost of further experimentation etc.</a:t>
            </a:r>
          </a:p>
          <a:p>
            <a:r>
              <a:rPr lang="en-US" sz="1800" dirty="0">
                <a:solidFill>
                  <a:srgbClr val="292929"/>
                </a:solidFill>
              </a:rPr>
              <a:t>Curse of Dimensionality </a:t>
            </a:r>
          </a:p>
          <a:p>
            <a:endParaRPr lang="en-US" sz="1600" b="0" i="0" dirty="0">
              <a:solidFill>
                <a:srgbClr val="292929"/>
              </a:solidFill>
              <a:effectLst/>
            </a:endParaRPr>
          </a:p>
          <a:p>
            <a:endParaRPr lang="en-IN" sz="1800" dirty="0"/>
          </a:p>
        </p:txBody>
      </p:sp>
      <p:pic>
        <p:nvPicPr>
          <p:cNvPr id="8" name="Picture 7">
            <a:extLst>
              <a:ext uri="{FF2B5EF4-FFF2-40B4-BE49-F238E27FC236}">
                <a16:creationId xmlns:a16="http://schemas.microsoft.com/office/drawing/2014/main" xmlns="" id="{0B889A1C-05D5-E8AA-6B57-69BF4B969A3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171185" y="4205191"/>
            <a:ext cx="3365138" cy="2363993"/>
          </a:xfrm>
          <a:prstGeom prst="rect">
            <a:avLst/>
          </a:prstGeom>
        </p:spPr>
      </p:pic>
      <p:sp>
        <p:nvSpPr>
          <p:cNvPr id="5" name="Date Placeholder 4"/>
          <p:cNvSpPr>
            <a:spLocks noGrp="1"/>
          </p:cNvSpPr>
          <p:nvPr>
            <p:ph type="dt" sz="half" idx="10"/>
          </p:nvPr>
        </p:nvSpPr>
        <p:spPr/>
        <p:txBody>
          <a:bodyPr/>
          <a:lstStyle/>
          <a:p>
            <a:fld id="{69D0E671-9A38-474A-947A-C82B1CB1A5C0}"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135043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xmlns=""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6" name="Picture 5">
            <a:extLst>
              <a:ext uri="{FF2B5EF4-FFF2-40B4-BE49-F238E27FC236}">
                <a16:creationId xmlns:a16="http://schemas.microsoft.com/office/drawing/2014/main" xmlns="" id="{24BEA939-27D2-8B3A-0562-A9D65A786AA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810139" y="543092"/>
            <a:ext cx="8735980" cy="6007131"/>
          </a:xfrm>
          <a:prstGeom prst="rect">
            <a:avLst/>
          </a:prstGeom>
        </p:spPr>
      </p:pic>
      <p:sp>
        <p:nvSpPr>
          <p:cNvPr id="3" name="Date Placeholder 2"/>
          <p:cNvSpPr>
            <a:spLocks noGrp="1"/>
          </p:cNvSpPr>
          <p:nvPr>
            <p:ph type="dt" sz="half" idx="10"/>
          </p:nvPr>
        </p:nvSpPr>
        <p:spPr/>
        <p:txBody>
          <a:bodyPr/>
          <a:lstStyle/>
          <a:p>
            <a:fld id="{42A2EB3D-4598-493D-88AF-E126DE08EA4B}"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41570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2E15A-D9D2-275E-894F-5DCED4CB375E}"/>
              </a:ext>
            </a:extLst>
          </p:cNvPr>
          <p:cNvSpPr>
            <a:spLocks noGrp="1"/>
          </p:cNvSpPr>
          <p:nvPr>
            <p:ph type="title"/>
          </p:nvPr>
        </p:nvSpPr>
        <p:spPr/>
        <p:txBody>
          <a:bodyPr/>
          <a:lstStyle/>
          <a:p>
            <a:r>
              <a:rPr lang="en-US" dirty="0"/>
              <a:t>LDA – How it is derived?</a:t>
            </a:r>
            <a:endParaRPr lang="en-IN" dirty="0"/>
          </a:p>
        </p:txBody>
      </p:sp>
      <p:sp>
        <p:nvSpPr>
          <p:cNvPr id="5" name="TextBox 4">
            <a:extLst>
              <a:ext uri="{FF2B5EF4-FFF2-40B4-BE49-F238E27FC236}">
                <a16:creationId xmlns:a16="http://schemas.microsoft.com/office/drawing/2014/main" xmlns="" id="{DBD39966-5F2A-9909-FE2D-4E557315A057}"/>
              </a:ext>
            </a:extLst>
          </p:cNvPr>
          <p:cNvSpPr txBox="1"/>
          <p:nvPr/>
        </p:nvSpPr>
        <p:spPr>
          <a:xfrm>
            <a:off x="2161308" y="6550223"/>
            <a:ext cx="6724073" cy="307777"/>
          </a:xfrm>
          <a:prstGeom prst="rect">
            <a:avLst/>
          </a:prstGeom>
          <a:noFill/>
        </p:spPr>
        <p:txBody>
          <a:bodyPr wrap="square">
            <a:spAutoFit/>
          </a:bodyPr>
          <a:lstStyle/>
          <a:p>
            <a:r>
              <a:rPr lang="en-IN" sz="1400" dirty="0"/>
              <a:t>http://www.facweb.iitkgp.ac.in/~sudeshna/courses/ml08/lda.pdf</a:t>
            </a:r>
          </a:p>
        </p:txBody>
      </p:sp>
      <p:pic>
        <p:nvPicPr>
          <p:cNvPr id="4" name="Picture 3">
            <a:extLst>
              <a:ext uri="{FF2B5EF4-FFF2-40B4-BE49-F238E27FC236}">
                <a16:creationId xmlns:a16="http://schemas.microsoft.com/office/drawing/2014/main" xmlns="" id="{88BAD585-DF23-3FD7-FEC5-0BA5C075D93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161308" y="527001"/>
            <a:ext cx="8235229" cy="6073823"/>
          </a:xfrm>
          <a:prstGeom prst="rect">
            <a:avLst/>
          </a:prstGeom>
        </p:spPr>
      </p:pic>
      <p:sp>
        <p:nvSpPr>
          <p:cNvPr id="3" name="Date Placeholder 2"/>
          <p:cNvSpPr>
            <a:spLocks noGrp="1"/>
          </p:cNvSpPr>
          <p:nvPr>
            <p:ph type="dt" sz="half" idx="10"/>
          </p:nvPr>
        </p:nvSpPr>
        <p:spPr/>
        <p:txBody>
          <a:bodyPr/>
          <a:lstStyle/>
          <a:p>
            <a:fld id="{9F434274-99CE-4490-B60A-E0220147B211}"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871116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B1F14E-C35D-56CB-C3C1-57575E74B800}"/>
              </a:ext>
            </a:extLst>
          </p:cNvPr>
          <p:cNvSpPr>
            <a:spLocks noGrp="1"/>
          </p:cNvSpPr>
          <p:nvPr>
            <p:ph type="title"/>
          </p:nvPr>
        </p:nvSpPr>
        <p:spPr>
          <a:xfrm>
            <a:off x="265544" y="51520"/>
            <a:ext cx="11926455" cy="392257"/>
          </a:xfrm>
        </p:spPr>
        <p:txBody>
          <a:bodyPr/>
          <a:lstStyle/>
          <a:p>
            <a:r>
              <a:rPr lang="en-US" dirty="0"/>
              <a:t>Manifold Learning : Introduction</a:t>
            </a:r>
            <a:endParaRPr lang="en-IN" dirty="0"/>
          </a:p>
        </p:txBody>
      </p:sp>
      <p:sp>
        <p:nvSpPr>
          <p:cNvPr id="3" name="Content Placeholder 2">
            <a:extLst>
              <a:ext uri="{FF2B5EF4-FFF2-40B4-BE49-F238E27FC236}">
                <a16:creationId xmlns:a16="http://schemas.microsoft.com/office/drawing/2014/main" xmlns="" id="{44D6CE3A-42C1-3C92-6EB2-E79D06124370}"/>
              </a:ext>
            </a:extLst>
          </p:cNvPr>
          <p:cNvSpPr>
            <a:spLocks noGrp="1"/>
          </p:cNvSpPr>
          <p:nvPr>
            <p:ph idx="1"/>
          </p:nvPr>
        </p:nvSpPr>
        <p:spPr>
          <a:xfrm>
            <a:off x="8851243" y="490537"/>
            <a:ext cx="2827614" cy="5818910"/>
          </a:xfrm>
          <a:solidFill>
            <a:schemeClr val="accent4">
              <a:lumMod val="20000"/>
              <a:lumOff val="80000"/>
            </a:schemeClr>
          </a:solidFill>
        </p:spPr>
        <p:txBody>
          <a:bodyPr>
            <a:normAutofit/>
          </a:bodyPr>
          <a:lstStyle/>
          <a:p>
            <a:r>
              <a:rPr lang="en-US" sz="2000" dirty="0"/>
              <a:t>When there is a non-linear relationship in data, manifold learning is used. </a:t>
            </a:r>
            <a:endParaRPr lang="en-US" sz="1400" dirty="0">
              <a:solidFill>
                <a:srgbClr val="000000"/>
              </a:solidFill>
              <a:latin typeface="Source Sans Pro" panose="020B0604020202020204" pitchFamily="34" charset="0"/>
            </a:endParaRPr>
          </a:p>
          <a:p>
            <a:r>
              <a:rPr lang="en-US" sz="2000" dirty="0"/>
              <a:t>Manifold learning is a class of unsupervised estimators that seeks to describe datasets as low-dimensional manifolds embedded in high-dimensional spaces</a:t>
            </a:r>
          </a:p>
        </p:txBody>
      </p:sp>
      <p:pic>
        <p:nvPicPr>
          <p:cNvPr id="2050" name="Picture 2" descr="enter image description here">
            <a:extLst>
              <a:ext uri="{FF2B5EF4-FFF2-40B4-BE49-F238E27FC236}">
                <a16:creationId xmlns:a16="http://schemas.microsoft.com/office/drawing/2014/main" xmlns="" id="{6E6CDE30-0EDB-D379-434A-0A2035CCE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0537"/>
            <a:ext cx="8851242" cy="5688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470A8932-2954-BD45-9E8A-13163580270E}"/>
              </a:ext>
            </a:extLst>
          </p:cNvPr>
          <p:cNvSpPr txBox="1"/>
          <p:nvPr/>
        </p:nvSpPr>
        <p:spPr>
          <a:xfrm>
            <a:off x="134701" y="6582388"/>
            <a:ext cx="8716541" cy="276999"/>
          </a:xfrm>
          <a:prstGeom prst="rect">
            <a:avLst/>
          </a:prstGeom>
          <a:noFill/>
        </p:spPr>
        <p:txBody>
          <a:bodyPr wrap="square">
            <a:spAutoFit/>
          </a:bodyPr>
          <a:lstStyle/>
          <a:p>
            <a:r>
              <a:rPr lang="en-IN" sz="1200" dirty="0"/>
              <a:t>https://stats.stackexchange.com/questions/143105/manifold-learning-does-an-embedding-function-need-to-be-well-behaving</a:t>
            </a:r>
          </a:p>
        </p:txBody>
      </p:sp>
      <p:sp>
        <p:nvSpPr>
          <p:cNvPr id="4" name="Date Placeholder 3"/>
          <p:cNvSpPr>
            <a:spLocks noGrp="1"/>
          </p:cNvSpPr>
          <p:nvPr>
            <p:ph type="dt" sz="half" idx="10"/>
          </p:nvPr>
        </p:nvSpPr>
        <p:spPr/>
        <p:txBody>
          <a:bodyPr/>
          <a:lstStyle/>
          <a:p>
            <a:fld id="{9020C03C-121E-4DF3-AC6D-69E182D608B8}"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95882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xmlns="" id="{524F428B-4B51-8A65-897D-01036AFEC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731775"/>
            <a:ext cx="8458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4FB1F14E-C35D-56CB-C3C1-57575E74B800}"/>
              </a:ext>
            </a:extLst>
          </p:cNvPr>
          <p:cNvSpPr>
            <a:spLocks noGrp="1"/>
          </p:cNvSpPr>
          <p:nvPr>
            <p:ph type="title"/>
          </p:nvPr>
        </p:nvSpPr>
        <p:spPr>
          <a:xfrm>
            <a:off x="265544" y="51520"/>
            <a:ext cx="11926455" cy="392257"/>
          </a:xfrm>
        </p:spPr>
        <p:txBody>
          <a:bodyPr/>
          <a:lstStyle/>
          <a:p>
            <a:r>
              <a:rPr lang="en-US" dirty="0"/>
              <a:t>t-SNE (t-Distributed Stochastic Neighbor Embedding) : Introduction</a:t>
            </a:r>
            <a:endParaRPr lang="en-IN" dirty="0"/>
          </a:p>
        </p:txBody>
      </p:sp>
      <p:sp>
        <p:nvSpPr>
          <p:cNvPr id="3" name="Content Placeholder 2">
            <a:extLst>
              <a:ext uri="{FF2B5EF4-FFF2-40B4-BE49-F238E27FC236}">
                <a16:creationId xmlns:a16="http://schemas.microsoft.com/office/drawing/2014/main" xmlns="" id="{44D6CE3A-42C1-3C92-6EB2-E79D06124370}"/>
              </a:ext>
            </a:extLst>
          </p:cNvPr>
          <p:cNvSpPr>
            <a:spLocks noGrp="1"/>
          </p:cNvSpPr>
          <p:nvPr>
            <p:ph idx="1"/>
          </p:nvPr>
        </p:nvSpPr>
        <p:spPr>
          <a:xfrm>
            <a:off x="76302" y="582662"/>
            <a:ext cx="3657498" cy="4298725"/>
          </a:xfrm>
          <a:solidFill>
            <a:schemeClr val="accent4">
              <a:lumMod val="20000"/>
              <a:lumOff val="80000"/>
            </a:schemeClr>
          </a:solidFill>
        </p:spPr>
        <p:txBody>
          <a:bodyPr>
            <a:normAutofit/>
          </a:bodyPr>
          <a:lstStyle/>
          <a:p>
            <a:r>
              <a:rPr lang="en-US" sz="1800" dirty="0"/>
              <a:t>Alternate to linear dimension reduction techniques like PCA. </a:t>
            </a:r>
          </a:p>
          <a:p>
            <a:r>
              <a:rPr lang="en-US" sz="1800" dirty="0"/>
              <a:t>t-SNE / SNE are manifold learning techniques. </a:t>
            </a:r>
            <a:endParaRPr lang="en-US" sz="1800" dirty="0">
              <a:solidFill>
                <a:srgbClr val="000000"/>
              </a:solidFill>
              <a:latin typeface="Source Sans Pro" panose="020B0604020202020204" pitchFamily="34" charset="0"/>
            </a:endParaRPr>
          </a:p>
          <a:p>
            <a:r>
              <a:rPr lang="en-US" sz="1800" dirty="0"/>
              <a:t>t-SNE tries to preserve local / neighborhood structure : Low dimensional neighborhood should be the same as original neighborhood.</a:t>
            </a:r>
          </a:p>
          <a:p>
            <a:r>
              <a:rPr lang="en-US" sz="1800" dirty="0"/>
              <a:t>t-SNE as a technique that utilizes a gradual iterative approach to find a lower-dimensional representation of the original data while preserving information about local neighborhoods.</a:t>
            </a:r>
          </a:p>
        </p:txBody>
      </p:sp>
      <p:sp>
        <p:nvSpPr>
          <p:cNvPr id="5" name="TextBox 4">
            <a:extLst>
              <a:ext uri="{FF2B5EF4-FFF2-40B4-BE49-F238E27FC236}">
                <a16:creationId xmlns:a16="http://schemas.microsoft.com/office/drawing/2014/main" xmlns="" id="{356A3E88-20D9-3269-248C-D4CE7862B252}"/>
              </a:ext>
            </a:extLst>
          </p:cNvPr>
          <p:cNvSpPr txBox="1"/>
          <p:nvPr/>
        </p:nvSpPr>
        <p:spPr>
          <a:xfrm>
            <a:off x="428264" y="6594025"/>
            <a:ext cx="10741306" cy="276999"/>
          </a:xfrm>
          <a:prstGeom prst="rect">
            <a:avLst/>
          </a:prstGeom>
          <a:noFill/>
        </p:spPr>
        <p:txBody>
          <a:bodyPr wrap="square">
            <a:spAutoFit/>
          </a:bodyPr>
          <a:lstStyle/>
          <a:p>
            <a:r>
              <a:rPr lang="en-IN" sz="1200" dirty="0"/>
              <a:t>Image: https://towardsdatascience.com/t-sne-machine-learning-algorithm-a-great-tool-for-dimensionality-reduction-in-python-ec01552f1a1e</a:t>
            </a:r>
          </a:p>
        </p:txBody>
      </p:sp>
      <p:sp>
        <p:nvSpPr>
          <p:cNvPr id="7" name="TextBox 6">
            <a:extLst>
              <a:ext uri="{FF2B5EF4-FFF2-40B4-BE49-F238E27FC236}">
                <a16:creationId xmlns:a16="http://schemas.microsoft.com/office/drawing/2014/main" xmlns="" id="{3B6839E6-05A2-15A4-C6FF-F3EF3A89E4BA}"/>
              </a:ext>
            </a:extLst>
          </p:cNvPr>
          <p:cNvSpPr txBox="1"/>
          <p:nvPr/>
        </p:nvSpPr>
        <p:spPr>
          <a:xfrm>
            <a:off x="3830445" y="4562700"/>
            <a:ext cx="8188608" cy="2031325"/>
          </a:xfrm>
          <a:prstGeom prst="rect">
            <a:avLst/>
          </a:prstGeom>
          <a:solidFill>
            <a:schemeClr val="accent4">
              <a:lumMod val="20000"/>
              <a:lumOff val="80000"/>
            </a:schemeClr>
          </a:solidFill>
        </p:spPr>
        <p:txBody>
          <a:bodyPr wrap="square">
            <a:spAutoFit/>
          </a:bodyPr>
          <a:lstStyle/>
          <a:p>
            <a:pPr marL="285750" indent="-285750" algn="l">
              <a:buFont typeface="Arial" panose="020B0604020202020204" pitchFamily="34" charset="0"/>
              <a:buChar char="•"/>
            </a:pPr>
            <a:r>
              <a:rPr lang="en-US" b="1" i="0" dirty="0">
                <a:solidFill>
                  <a:srgbClr val="292929"/>
                </a:solidFill>
                <a:effectLst/>
                <a:latin typeface="+mj-lt"/>
              </a:rPr>
              <a:t>Embedding </a:t>
            </a:r>
            <a:r>
              <a:rPr lang="en-US" b="0" i="0" dirty="0">
                <a:solidFill>
                  <a:srgbClr val="292929"/>
                </a:solidFill>
                <a:effectLst/>
                <a:latin typeface="+mj-lt"/>
              </a:rPr>
              <a:t>— typically high-dimensional data represented in a lower-dimensional space;</a:t>
            </a:r>
          </a:p>
          <a:p>
            <a:pPr marL="285750" indent="-285750" algn="l">
              <a:buFont typeface="Arial" panose="020B0604020202020204" pitchFamily="34" charset="0"/>
              <a:buChar char="•"/>
            </a:pPr>
            <a:r>
              <a:rPr lang="en-US" b="1" i="0" dirty="0">
                <a:solidFill>
                  <a:srgbClr val="292929"/>
                </a:solidFill>
                <a:effectLst/>
                <a:latin typeface="+mj-lt"/>
              </a:rPr>
              <a:t>Neighbor </a:t>
            </a:r>
            <a:r>
              <a:rPr lang="en-US" b="0" i="0" dirty="0">
                <a:solidFill>
                  <a:srgbClr val="292929"/>
                </a:solidFill>
                <a:effectLst/>
                <a:latin typeface="+mj-lt"/>
              </a:rPr>
              <a:t>— a data point that resides close to the data point of interest;</a:t>
            </a:r>
          </a:p>
          <a:p>
            <a:pPr marL="285750" indent="-285750" algn="l">
              <a:buFont typeface="Arial" panose="020B0604020202020204" pitchFamily="34" charset="0"/>
              <a:buChar char="•"/>
            </a:pPr>
            <a:r>
              <a:rPr lang="en-US" b="1" i="0" dirty="0">
                <a:solidFill>
                  <a:srgbClr val="292929"/>
                </a:solidFill>
                <a:effectLst/>
                <a:latin typeface="+mj-lt"/>
              </a:rPr>
              <a:t>Stochastic</a:t>
            </a:r>
            <a:r>
              <a:rPr lang="en-US" b="0" i="0" dirty="0">
                <a:solidFill>
                  <a:srgbClr val="292929"/>
                </a:solidFill>
                <a:effectLst/>
                <a:latin typeface="+mj-lt"/>
              </a:rPr>
              <a:t> —the use of randomness in the iterative process when searching for a representative embedding;</a:t>
            </a:r>
          </a:p>
          <a:p>
            <a:pPr marL="285750" indent="-285750" algn="l">
              <a:buFont typeface="Arial" panose="020B0604020202020204" pitchFamily="34" charset="0"/>
              <a:buChar char="•"/>
            </a:pPr>
            <a:r>
              <a:rPr lang="en-US" b="1" i="0" dirty="0">
                <a:solidFill>
                  <a:srgbClr val="292929"/>
                </a:solidFill>
                <a:effectLst/>
                <a:latin typeface="+mj-lt"/>
              </a:rPr>
              <a:t>t-Distributed </a:t>
            </a:r>
            <a:r>
              <a:rPr lang="en-US" b="0" i="0" dirty="0">
                <a:solidFill>
                  <a:srgbClr val="292929"/>
                </a:solidFill>
                <a:effectLst/>
                <a:latin typeface="+mj-lt"/>
              </a:rPr>
              <a:t>— probability distribution used by the algorithm to calculate similarity scores in the lower-dimensional embedding.</a:t>
            </a:r>
          </a:p>
        </p:txBody>
      </p:sp>
      <p:pic>
        <p:nvPicPr>
          <p:cNvPr id="6" name="Picture 5">
            <a:extLst>
              <a:ext uri="{FF2B5EF4-FFF2-40B4-BE49-F238E27FC236}">
                <a16:creationId xmlns:a16="http://schemas.microsoft.com/office/drawing/2014/main" xmlns="" id="{28179DBC-D7C4-A970-DF4F-F9CD3C04526A}"/>
              </a:ext>
            </a:extLst>
          </p:cNvPr>
          <p:cNvPicPr>
            <a:picLocks noChangeAspect="1"/>
          </p:cNvPicPr>
          <p:nvPr/>
        </p:nvPicPr>
        <p:blipFill>
          <a:blip r:embed="rId3"/>
          <a:stretch>
            <a:fillRect/>
          </a:stretch>
        </p:blipFill>
        <p:spPr>
          <a:xfrm>
            <a:off x="903513" y="4858346"/>
            <a:ext cx="2246931" cy="1735679"/>
          </a:xfrm>
          <a:prstGeom prst="rect">
            <a:avLst/>
          </a:prstGeom>
        </p:spPr>
      </p:pic>
      <p:sp>
        <p:nvSpPr>
          <p:cNvPr id="4" name="Date Placeholder 3"/>
          <p:cNvSpPr>
            <a:spLocks noGrp="1"/>
          </p:cNvSpPr>
          <p:nvPr>
            <p:ph type="dt" sz="half" idx="10"/>
          </p:nvPr>
        </p:nvSpPr>
        <p:spPr/>
        <p:txBody>
          <a:bodyPr/>
          <a:lstStyle/>
          <a:p>
            <a:fld id="{F0468767-7070-4F0B-A538-53C5B980B25D}" type="datetime1">
              <a:rPr lang="en-IN" smtClean="0"/>
              <a:t>11-02-2025</a:t>
            </a:fld>
            <a:endParaRPr lang="en-IN"/>
          </a:p>
        </p:txBody>
      </p:sp>
      <p:sp>
        <p:nvSpPr>
          <p:cNvPr id="8" name="Footer Placeholder 7"/>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42790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412D77-180C-C20D-FD1D-637079DEEB04}"/>
              </a:ext>
            </a:extLst>
          </p:cNvPr>
          <p:cNvSpPr>
            <a:spLocks noGrp="1"/>
          </p:cNvSpPr>
          <p:nvPr>
            <p:ph type="title"/>
          </p:nvPr>
        </p:nvSpPr>
        <p:spPr/>
        <p:txBody>
          <a:bodyPr/>
          <a:lstStyle/>
          <a:p>
            <a:r>
              <a:rPr lang="en-US" dirty="0"/>
              <a:t>t-SNE : Process (1/3)</a:t>
            </a:r>
            <a:endParaRPr lang="en-IN" dirty="0"/>
          </a:p>
        </p:txBody>
      </p:sp>
      <p:graphicFrame>
        <p:nvGraphicFramePr>
          <p:cNvPr id="4" name="Content Placeholder 3">
            <a:extLst>
              <a:ext uri="{FF2B5EF4-FFF2-40B4-BE49-F238E27FC236}">
                <a16:creationId xmlns:a16="http://schemas.microsoft.com/office/drawing/2014/main" xmlns="" id="{484A04E0-E005-E7D9-9906-64411554B8B7}"/>
              </a:ext>
            </a:extLst>
          </p:cNvPr>
          <p:cNvGraphicFramePr>
            <a:graphicFrameLocks noGrp="1"/>
          </p:cNvGraphicFramePr>
          <p:nvPr>
            <p:ph idx="1"/>
            <p:extLst>
              <p:ext uri="{D42A27DB-BD31-4B8C-83A1-F6EECF244321}">
                <p14:modId xmlns:p14="http://schemas.microsoft.com/office/powerpoint/2010/main" val="311274846"/>
              </p:ext>
            </p:extLst>
          </p:nvPr>
        </p:nvGraphicFramePr>
        <p:xfrm>
          <a:off x="265113" y="747713"/>
          <a:ext cx="11661775" cy="1011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xmlns="" id="{652C3B84-CE8B-B0B1-6462-1A5A3C90A1FF}"/>
              </a:ext>
            </a:extLst>
          </p:cNvPr>
          <p:cNvPicPr>
            <a:picLocks noChangeAspect="1"/>
          </p:cNvPicPr>
          <p:nvPr/>
        </p:nvPicPr>
        <p:blipFill>
          <a:blip r:embed="rId7"/>
          <a:stretch>
            <a:fillRect/>
          </a:stretch>
        </p:blipFill>
        <p:spPr>
          <a:xfrm>
            <a:off x="126617" y="1925135"/>
            <a:ext cx="6798160" cy="3557704"/>
          </a:xfrm>
          <a:prstGeom prst="rect">
            <a:avLst/>
          </a:prstGeom>
          <a:ln w="57150">
            <a:solidFill>
              <a:schemeClr val="accent2"/>
            </a:solidFill>
          </a:ln>
        </p:spPr>
      </p:pic>
      <p:pic>
        <p:nvPicPr>
          <p:cNvPr id="6" name="Picture 5">
            <a:extLst>
              <a:ext uri="{FF2B5EF4-FFF2-40B4-BE49-F238E27FC236}">
                <a16:creationId xmlns:a16="http://schemas.microsoft.com/office/drawing/2014/main" xmlns="" id="{EAB117C4-3F9B-37AC-85D7-303B2E3979D0}"/>
              </a:ext>
            </a:extLst>
          </p:cNvPr>
          <p:cNvPicPr>
            <a:picLocks noChangeAspect="1"/>
          </p:cNvPicPr>
          <p:nvPr/>
        </p:nvPicPr>
        <p:blipFill>
          <a:blip r:embed="rId8"/>
          <a:stretch>
            <a:fillRect/>
          </a:stretch>
        </p:blipFill>
        <p:spPr>
          <a:xfrm>
            <a:off x="7018465" y="1925135"/>
            <a:ext cx="5046918" cy="3035361"/>
          </a:xfrm>
          <a:prstGeom prst="rect">
            <a:avLst/>
          </a:prstGeom>
          <a:ln>
            <a:solidFill>
              <a:schemeClr val="accent2"/>
            </a:solidFill>
          </a:ln>
        </p:spPr>
      </p:pic>
      <p:sp>
        <p:nvSpPr>
          <p:cNvPr id="7" name="TextBox 6">
            <a:extLst>
              <a:ext uri="{FF2B5EF4-FFF2-40B4-BE49-F238E27FC236}">
                <a16:creationId xmlns:a16="http://schemas.microsoft.com/office/drawing/2014/main" xmlns="" id="{0BEE150B-FCA0-E2FD-D8D4-781F206DD4F4}"/>
              </a:ext>
            </a:extLst>
          </p:cNvPr>
          <p:cNvSpPr txBox="1"/>
          <p:nvPr/>
        </p:nvSpPr>
        <p:spPr>
          <a:xfrm>
            <a:off x="126617" y="5648622"/>
            <a:ext cx="11800271" cy="923330"/>
          </a:xfrm>
          <a:prstGeom prst="rect">
            <a:avLst/>
          </a:prstGeom>
          <a:noFill/>
        </p:spPr>
        <p:txBody>
          <a:bodyPr wrap="square" rtlCol="0">
            <a:spAutoFit/>
          </a:bodyPr>
          <a:lstStyle/>
          <a:p>
            <a:r>
              <a:rPr lang="en-US" dirty="0"/>
              <a:t>A parameter called perplexity is chosen to understand the “relevant” neighborhood – it defines the number of nearest neighbors for which the similarity matrix is calculated. Similarity is inversely proportional to distance. For points outside the perplexity, the similarity is assigned zero without calculation</a:t>
            </a:r>
            <a:endParaRPr lang="en-IN" dirty="0"/>
          </a:p>
        </p:txBody>
      </p:sp>
      <p:sp>
        <p:nvSpPr>
          <p:cNvPr id="8" name="Oval 7">
            <a:extLst>
              <a:ext uri="{FF2B5EF4-FFF2-40B4-BE49-F238E27FC236}">
                <a16:creationId xmlns:a16="http://schemas.microsoft.com/office/drawing/2014/main" xmlns="" id="{6D62B871-C24A-C50B-8B67-5BB8475C2FA6}"/>
              </a:ext>
            </a:extLst>
          </p:cNvPr>
          <p:cNvSpPr/>
          <p:nvPr/>
        </p:nvSpPr>
        <p:spPr>
          <a:xfrm>
            <a:off x="659757"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9" name="Oval 8">
            <a:extLst>
              <a:ext uri="{FF2B5EF4-FFF2-40B4-BE49-F238E27FC236}">
                <a16:creationId xmlns:a16="http://schemas.microsoft.com/office/drawing/2014/main" xmlns="" id="{FC201010-1EAF-AFC5-DB5D-5E5BB42CE668}"/>
              </a:ext>
            </a:extLst>
          </p:cNvPr>
          <p:cNvSpPr/>
          <p:nvPr/>
        </p:nvSpPr>
        <p:spPr>
          <a:xfrm>
            <a:off x="4400309"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10" name="Oval 9">
            <a:extLst>
              <a:ext uri="{FF2B5EF4-FFF2-40B4-BE49-F238E27FC236}">
                <a16:creationId xmlns:a16="http://schemas.microsoft.com/office/drawing/2014/main" xmlns="" id="{CB7FD1E3-1035-E326-ED1D-8773177D7EAE}"/>
              </a:ext>
            </a:extLst>
          </p:cNvPr>
          <p:cNvSpPr/>
          <p:nvPr/>
        </p:nvSpPr>
        <p:spPr>
          <a:xfrm>
            <a:off x="8163598" y="775341"/>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
        <p:nvSpPr>
          <p:cNvPr id="12" name="TextBox 11">
            <a:extLst>
              <a:ext uri="{FF2B5EF4-FFF2-40B4-BE49-F238E27FC236}">
                <a16:creationId xmlns:a16="http://schemas.microsoft.com/office/drawing/2014/main" xmlns="" id="{43F0F9BE-71E4-4A57-4259-15414F4AE120}"/>
              </a:ext>
            </a:extLst>
          </p:cNvPr>
          <p:cNvSpPr txBox="1"/>
          <p:nvPr/>
        </p:nvSpPr>
        <p:spPr>
          <a:xfrm>
            <a:off x="5116563" y="6571952"/>
            <a:ext cx="6094070" cy="307777"/>
          </a:xfrm>
          <a:prstGeom prst="rect">
            <a:avLst/>
          </a:prstGeom>
          <a:noFill/>
        </p:spPr>
        <p:txBody>
          <a:bodyPr wrap="square">
            <a:spAutoFit/>
          </a:bodyPr>
          <a:lstStyle/>
          <a:p>
            <a:r>
              <a:rPr lang="en-IN" sz="1400" dirty="0">
                <a:hlinkClick r:id="rId9"/>
              </a:rPr>
              <a:t>https://distill.pub/2016/misread-tsne/</a:t>
            </a:r>
            <a:r>
              <a:rPr lang="en-IN" sz="1400" dirty="0"/>
              <a:t> </a:t>
            </a:r>
          </a:p>
        </p:txBody>
      </p:sp>
      <p:sp>
        <p:nvSpPr>
          <p:cNvPr id="3" name="Date Placeholder 2"/>
          <p:cNvSpPr>
            <a:spLocks noGrp="1"/>
          </p:cNvSpPr>
          <p:nvPr>
            <p:ph type="dt" sz="half" idx="10"/>
          </p:nvPr>
        </p:nvSpPr>
        <p:spPr/>
        <p:txBody>
          <a:bodyPr/>
          <a:lstStyle/>
          <a:p>
            <a:fld id="{F9BFD799-C5D5-46DA-B299-D075E0CEF21D}" type="datetime1">
              <a:rPr lang="en-IN" smtClean="0"/>
              <a:t>11-02-2025</a:t>
            </a:fld>
            <a:endParaRPr lang="en-IN"/>
          </a:p>
        </p:txBody>
      </p:sp>
      <p:sp>
        <p:nvSpPr>
          <p:cNvPr id="11" name="Footer Placeholder 10"/>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625782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412D77-180C-C20D-FD1D-637079DEEB04}"/>
              </a:ext>
            </a:extLst>
          </p:cNvPr>
          <p:cNvSpPr>
            <a:spLocks noGrp="1"/>
          </p:cNvSpPr>
          <p:nvPr>
            <p:ph type="title"/>
          </p:nvPr>
        </p:nvSpPr>
        <p:spPr/>
        <p:txBody>
          <a:bodyPr/>
          <a:lstStyle/>
          <a:p>
            <a:r>
              <a:rPr lang="en-US" dirty="0"/>
              <a:t>t-SNE : Process (2/3)</a:t>
            </a:r>
            <a:endParaRPr lang="en-IN" dirty="0"/>
          </a:p>
        </p:txBody>
      </p:sp>
      <p:graphicFrame>
        <p:nvGraphicFramePr>
          <p:cNvPr id="4" name="Content Placeholder 3">
            <a:extLst>
              <a:ext uri="{FF2B5EF4-FFF2-40B4-BE49-F238E27FC236}">
                <a16:creationId xmlns:a16="http://schemas.microsoft.com/office/drawing/2014/main" xmlns="" id="{484A04E0-E005-E7D9-9906-64411554B8B7}"/>
              </a:ext>
            </a:extLst>
          </p:cNvPr>
          <p:cNvGraphicFramePr>
            <a:graphicFrameLocks noGrp="1"/>
          </p:cNvGraphicFramePr>
          <p:nvPr>
            <p:ph idx="1"/>
          </p:nvPr>
        </p:nvGraphicFramePr>
        <p:xfrm>
          <a:off x="265113" y="747713"/>
          <a:ext cx="11661775" cy="1011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D62B871-C24A-C50B-8B67-5BB8475C2FA6}"/>
              </a:ext>
            </a:extLst>
          </p:cNvPr>
          <p:cNvSpPr/>
          <p:nvPr/>
        </p:nvSpPr>
        <p:spPr>
          <a:xfrm>
            <a:off x="659757"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9" name="Oval 8">
            <a:extLst>
              <a:ext uri="{FF2B5EF4-FFF2-40B4-BE49-F238E27FC236}">
                <a16:creationId xmlns:a16="http://schemas.microsoft.com/office/drawing/2014/main" xmlns="" id="{FC201010-1EAF-AFC5-DB5D-5E5BB42CE668}"/>
              </a:ext>
            </a:extLst>
          </p:cNvPr>
          <p:cNvSpPr/>
          <p:nvPr/>
        </p:nvSpPr>
        <p:spPr>
          <a:xfrm>
            <a:off x="4400309"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10" name="Oval 9">
            <a:extLst>
              <a:ext uri="{FF2B5EF4-FFF2-40B4-BE49-F238E27FC236}">
                <a16:creationId xmlns:a16="http://schemas.microsoft.com/office/drawing/2014/main" xmlns="" id="{CB7FD1E3-1035-E326-ED1D-8773177D7EAE}"/>
              </a:ext>
            </a:extLst>
          </p:cNvPr>
          <p:cNvSpPr/>
          <p:nvPr/>
        </p:nvSpPr>
        <p:spPr>
          <a:xfrm>
            <a:off x="8163598" y="775341"/>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
        <p:nvSpPr>
          <p:cNvPr id="11" name="TextBox 10">
            <a:extLst>
              <a:ext uri="{FF2B5EF4-FFF2-40B4-BE49-F238E27FC236}">
                <a16:creationId xmlns:a16="http://schemas.microsoft.com/office/drawing/2014/main" xmlns="" id="{C1AA1DF8-85C6-7A49-CC27-6F37CC0D508E}"/>
              </a:ext>
            </a:extLst>
          </p:cNvPr>
          <p:cNvSpPr txBox="1"/>
          <p:nvPr/>
        </p:nvSpPr>
        <p:spPr>
          <a:xfrm>
            <a:off x="265113" y="2063288"/>
            <a:ext cx="2708476" cy="3139321"/>
          </a:xfrm>
          <a:prstGeom prst="rect">
            <a:avLst/>
          </a:prstGeom>
          <a:solidFill>
            <a:srgbClr val="A5A5A5"/>
          </a:solidFill>
        </p:spPr>
        <p:txBody>
          <a:bodyPr wrap="square">
            <a:spAutoFit/>
          </a:bodyPr>
          <a:lstStyle/>
          <a:p>
            <a:r>
              <a:rPr lang="en-US" b="0" i="0" dirty="0">
                <a:solidFill>
                  <a:srgbClr val="292929"/>
                </a:solidFill>
                <a:effectLst/>
                <a:latin typeface="source-serif-pro"/>
              </a:rPr>
              <a:t>t-SNE randomly maps all the points onto a lower-dimensional space and calculates “similarities” between points as described in the process above. One difference, though, this time, the algorithm uses </a:t>
            </a:r>
            <a:r>
              <a:rPr lang="en-US" b="1" i="0" dirty="0">
                <a:solidFill>
                  <a:srgbClr val="292929"/>
                </a:solidFill>
                <a:effectLst/>
                <a:latin typeface="source-serif-pro"/>
              </a:rPr>
              <a:t>t-distribution</a:t>
            </a:r>
            <a:r>
              <a:rPr lang="en-US" b="0" i="0" dirty="0">
                <a:solidFill>
                  <a:srgbClr val="292929"/>
                </a:solidFill>
                <a:effectLst/>
                <a:latin typeface="source-serif-pro"/>
              </a:rPr>
              <a:t> instead of Normal distribution.</a:t>
            </a:r>
            <a:endParaRPr lang="en-IN" dirty="0"/>
          </a:p>
        </p:txBody>
      </p:sp>
      <p:pic>
        <p:nvPicPr>
          <p:cNvPr id="12" name="Picture 11">
            <a:extLst>
              <a:ext uri="{FF2B5EF4-FFF2-40B4-BE49-F238E27FC236}">
                <a16:creationId xmlns:a16="http://schemas.microsoft.com/office/drawing/2014/main" xmlns="" id="{DBC9AB56-4FF4-1FFC-E43F-8961B3450668}"/>
              </a:ext>
            </a:extLst>
          </p:cNvPr>
          <p:cNvPicPr>
            <a:picLocks noChangeAspect="1"/>
          </p:cNvPicPr>
          <p:nvPr/>
        </p:nvPicPr>
        <p:blipFill>
          <a:blip r:embed="rId7"/>
          <a:stretch>
            <a:fillRect/>
          </a:stretch>
        </p:blipFill>
        <p:spPr>
          <a:xfrm>
            <a:off x="3167415" y="1896436"/>
            <a:ext cx="6593775" cy="4022203"/>
          </a:xfrm>
          <a:prstGeom prst="rect">
            <a:avLst/>
          </a:prstGeom>
          <a:ln w="38100">
            <a:solidFill>
              <a:srgbClr val="A5A5A5"/>
            </a:solidFill>
          </a:ln>
        </p:spPr>
      </p:pic>
      <p:pic>
        <p:nvPicPr>
          <p:cNvPr id="13" name="Picture 12">
            <a:extLst>
              <a:ext uri="{FF2B5EF4-FFF2-40B4-BE49-F238E27FC236}">
                <a16:creationId xmlns:a16="http://schemas.microsoft.com/office/drawing/2014/main" xmlns="" id="{5B694A15-734C-574B-F540-37FCDE0011AF}"/>
              </a:ext>
            </a:extLst>
          </p:cNvPr>
          <p:cNvPicPr>
            <a:picLocks noChangeAspect="1"/>
          </p:cNvPicPr>
          <p:nvPr/>
        </p:nvPicPr>
        <p:blipFill>
          <a:blip r:embed="rId8"/>
          <a:stretch>
            <a:fillRect/>
          </a:stretch>
        </p:blipFill>
        <p:spPr>
          <a:xfrm>
            <a:off x="7766761" y="3886529"/>
            <a:ext cx="4376510" cy="2632159"/>
          </a:xfrm>
          <a:prstGeom prst="rect">
            <a:avLst/>
          </a:prstGeom>
          <a:ln>
            <a:solidFill>
              <a:schemeClr val="accent2"/>
            </a:solidFill>
          </a:ln>
        </p:spPr>
      </p:pic>
      <p:sp>
        <p:nvSpPr>
          <p:cNvPr id="3" name="Date Placeholder 2"/>
          <p:cNvSpPr>
            <a:spLocks noGrp="1"/>
          </p:cNvSpPr>
          <p:nvPr>
            <p:ph type="dt" sz="half" idx="10"/>
          </p:nvPr>
        </p:nvSpPr>
        <p:spPr/>
        <p:txBody>
          <a:bodyPr/>
          <a:lstStyle/>
          <a:p>
            <a:fld id="{3FD2E0EF-C7A3-4667-9B48-0FFD824DB862}" type="datetime1">
              <a:rPr lang="en-IN" smtClean="0"/>
              <a:t>11-02-2025</a:t>
            </a:fld>
            <a:endParaRPr lang="en-IN"/>
          </a:p>
        </p:txBody>
      </p:sp>
      <p:sp>
        <p:nvSpPr>
          <p:cNvPr id="5" name="Footer Placeholder 4"/>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18268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412D77-180C-C20D-FD1D-637079DEEB04}"/>
              </a:ext>
            </a:extLst>
          </p:cNvPr>
          <p:cNvSpPr>
            <a:spLocks noGrp="1"/>
          </p:cNvSpPr>
          <p:nvPr>
            <p:ph type="title"/>
          </p:nvPr>
        </p:nvSpPr>
        <p:spPr/>
        <p:txBody>
          <a:bodyPr/>
          <a:lstStyle/>
          <a:p>
            <a:r>
              <a:rPr lang="en-US" dirty="0"/>
              <a:t>t-SNE : Process (3/3)</a:t>
            </a:r>
            <a:endParaRPr lang="en-IN" dirty="0"/>
          </a:p>
        </p:txBody>
      </p:sp>
      <p:graphicFrame>
        <p:nvGraphicFramePr>
          <p:cNvPr id="4" name="Content Placeholder 3">
            <a:extLst>
              <a:ext uri="{FF2B5EF4-FFF2-40B4-BE49-F238E27FC236}">
                <a16:creationId xmlns:a16="http://schemas.microsoft.com/office/drawing/2014/main" xmlns="" id="{484A04E0-E005-E7D9-9906-64411554B8B7}"/>
              </a:ext>
            </a:extLst>
          </p:cNvPr>
          <p:cNvGraphicFramePr>
            <a:graphicFrameLocks noGrp="1"/>
          </p:cNvGraphicFramePr>
          <p:nvPr>
            <p:ph idx="1"/>
          </p:nvPr>
        </p:nvGraphicFramePr>
        <p:xfrm>
          <a:off x="265113" y="747713"/>
          <a:ext cx="11661775" cy="1011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xmlns="" id="{6D62B871-C24A-C50B-8B67-5BB8475C2FA6}"/>
              </a:ext>
            </a:extLst>
          </p:cNvPr>
          <p:cNvSpPr/>
          <p:nvPr/>
        </p:nvSpPr>
        <p:spPr>
          <a:xfrm>
            <a:off x="659757"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9" name="Oval 8">
            <a:extLst>
              <a:ext uri="{FF2B5EF4-FFF2-40B4-BE49-F238E27FC236}">
                <a16:creationId xmlns:a16="http://schemas.microsoft.com/office/drawing/2014/main" xmlns="" id="{FC201010-1EAF-AFC5-DB5D-5E5BB42CE668}"/>
              </a:ext>
            </a:extLst>
          </p:cNvPr>
          <p:cNvSpPr/>
          <p:nvPr/>
        </p:nvSpPr>
        <p:spPr>
          <a:xfrm>
            <a:off x="4400309" y="792199"/>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10" name="Oval 9">
            <a:extLst>
              <a:ext uri="{FF2B5EF4-FFF2-40B4-BE49-F238E27FC236}">
                <a16:creationId xmlns:a16="http://schemas.microsoft.com/office/drawing/2014/main" xmlns="" id="{CB7FD1E3-1035-E326-ED1D-8773177D7EAE}"/>
              </a:ext>
            </a:extLst>
          </p:cNvPr>
          <p:cNvSpPr/>
          <p:nvPr/>
        </p:nvSpPr>
        <p:spPr>
          <a:xfrm>
            <a:off x="8163598" y="775341"/>
            <a:ext cx="370390" cy="3922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
        <p:nvSpPr>
          <p:cNvPr id="5" name="TextBox 4">
            <a:extLst>
              <a:ext uri="{FF2B5EF4-FFF2-40B4-BE49-F238E27FC236}">
                <a16:creationId xmlns:a16="http://schemas.microsoft.com/office/drawing/2014/main" xmlns="" id="{3146A0D1-EE5A-F3EC-176F-66230AFC11DE}"/>
              </a:ext>
            </a:extLst>
          </p:cNvPr>
          <p:cNvSpPr txBox="1"/>
          <p:nvPr/>
        </p:nvSpPr>
        <p:spPr>
          <a:xfrm>
            <a:off x="265113" y="2063288"/>
            <a:ext cx="6094070" cy="3970318"/>
          </a:xfrm>
          <a:prstGeom prst="rect">
            <a:avLst/>
          </a:prstGeom>
          <a:solidFill>
            <a:srgbClr val="FFC000"/>
          </a:solidFill>
        </p:spPr>
        <p:txBody>
          <a:bodyPr wrap="square">
            <a:spAutoFit/>
          </a:bodyPr>
          <a:lstStyle/>
          <a:p>
            <a:pPr marL="285750" indent="-285750" algn="l">
              <a:buFont typeface="Arial" panose="020B0604020202020204" pitchFamily="34" charset="0"/>
              <a:buChar char="•"/>
            </a:pPr>
            <a:r>
              <a:rPr lang="en-US" b="0" i="0" dirty="0">
                <a:solidFill>
                  <a:srgbClr val="292929"/>
                </a:solidFill>
                <a:effectLst/>
                <a:latin typeface="+mj-lt"/>
              </a:rPr>
              <a:t>Now the goal of an algorithm is to make the new “similarity” matrix look like the original one by using an iterative approach. With each iteration, points move towards their “closest neighbors” from the original higher-dimensional space and away from the distant ones.</a:t>
            </a:r>
          </a:p>
          <a:p>
            <a:pPr marL="285750" indent="-285750" algn="l">
              <a:buFont typeface="Arial" panose="020B0604020202020204" pitchFamily="34" charset="0"/>
              <a:buChar char="•"/>
            </a:pPr>
            <a:endParaRPr lang="en-US" b="0" i="0" dirty="0">
              <a:solidFill>
                <a:srgbClr val="292929"/>
              </a:solidFill>
              <a:effectLst/>
              <a:latin typeface="+mj-lt"/>
            </a:endParaRPr>
          </a:p>
          <a:p>
            <a:pPr marL="285750" indent="-285750" algn="l">
              <a:buFont typeface="Arial" panose="020B0604020202020204" pitchFamily="34" charset="0"/>
              <a:buChar char="•"/>
            </a:pPr>
            <a:r>
              <a:rPr lang="en-US" b="0" i="0" dirty="0">
                <a:solidFill>
                  <a:srgbClr val="292929"/>
                </a:solidFill>
                <a:effectLst/>
                <a:latin typeface="+mj-lt"/>
              </a:rPr>
              <a:t>The new “similarity” matrix gradually begins to look more like the original one. The process continues until the maximum number of iterations is reached or no further improvement can be made.</a:t>
            </a:r>
          </a:p>
          <a:p>
            <a:pPr marL="285750" indent="-285750" algn="l">
              <a:buFont typeface="Arial" panose="020B0604020202020204" pitchFamily="34" charset="0"/>
              <a:buChar char="•"/>
            </a:pPr>
            <a:endParaRPr lang="en-US" b="0" i="0" dirty="0">
              <a:solidFill>
                <a:srgbClr val="292929"/>
              </a:solidFill>
              <a:effectLst/>
              <a:latin typeface="+mj-lt"/>
            </a:endParaRPr>
          </a:p>
          <a:p>
            <a:pPr marL="285750" indent="-285750" algn="l">
              <a:buFont typeface="Arial" panose="020B0604020202020204" pitchFamily="34" charset="0"/>
              <a:buChar char="•"/>
            </a:pPr>
            <a:r>
              <a:rPr lang="en-US" b="0" i="0" dirty="0">
                <a:solidFill>
                  <a:srgbClr val="292929"/>
                </a:solidFill>
                <a:effectLst/>
                <a:latin typeface="+mj-lt"/>
              </a:rPr>
              <a:t>In more scientific terms, the above explanation describes the process of an algorithm trying to minimize the </a:t>
            </a:r>
            <a:r>
              <a:rPr lang="en-US" b="0" i="0" dirty="0" err="1">
                <a:solidFill>
                  <a:srgbClr val="292929"/>
                </a:solidFill>
                <a:effectLst/>
                <a:latin typeface="+mj-lt"/>
              </a:rPr>
              <a:t>Kullback</a:t>
            </a:r>
            <a:r>
              <a:rPr lang="en-US" b="0" i="0" dirty="0">
                <a:solidFill>
                  <a:srgbClr val="292929"/>
                </a:solidFill>
                <a:effectLst/>
                <a:latin typeface="+mj-lt"/>
              </a:rPr>
              <a:t>–</a:t>
            </a:r>
            <a:r>
              <a:rPr lang="en-US" b="0" i="0" dirty="0" err="1">
                <a:solidFill>
                  <a:srgbClr val="292929"/>
                </a:solidFill>
                <a:effectLst/>
                <a:latin typeface="+mj-lt"/>
              </a:rPr>
              <a:t>Leibler</a:t>
            </a:r>
            <a:r>
              <a:rPr lang="en-US" b="0" i="0" dirty="0">
                <a:solidFill>
                  <a:srgbClr val="292929"/>
                </a:solidFill>
                <a:effectLst/>
                <a:latin typeface="+mj-lt"/>
              </a:rPr>
              <a:t> divergence (KL divergence) through gradient descent.</a:t>
            </a:r>
          </a:p>
        </p:txBody>
      </p:sp>
      <p:sp>
        <p:nvSpPr>
          <p:cNvPr id="3" name="Date Placeholder 2"/>
          <p:cNvSpPr>
            <a:spLocks noGrp="1"/>
          </p:cNvSpPr>
          <p:nvPr>
            <p:ph type="dt" sz="half" idx="10"/>
          </p:nvPr>
        </p:nvSpPr>
        <p:spPr/>
        <p:txBody>
          <a:bodyPr/>
          <a:lstStyle/>
          <a:p>
            <a:fld id="{71A7E10C-D4CE-4C83-B16A-271D0BB5CD0C}" type="datetime1">
              <a:rPr lang="en-IN" smtClean="0"/>
              <a:t>11-02-2025</a:t>
            </a:fld>
            <a:endParaRPr lang="en-IN"/>
          </a:p>
        </p:txBody>
      </p:sp>
      <p:sp>
        <p:nvSpPr>
          <p:cNvPr id="6" name="Footer Placeholder 5"/>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970617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3CFCD-4395-FE2E-3626-ADDF8E8039B7}"/>
              </a:ext>
            </a:extLst>
          </p:cNvPr>
          <p:cNvSpPr>
            <a:spLocks noGrp="1"/>
          </p:cNvSpPr>
          <p:nvPr>
            <p:ph type="title"/>
          </p:nvPr>
        </p:nvSpPr>
        <p:spPr/>
        <p:txBody>
          <a:bodyPr/>
          <a:lstStyle/>
          <a:p>
            <a:r>
              <a:rPr lang="en-US" dirty="0"/>
              <a:t>t-SNE – Objective function (1/2)</a:t>
            </a:r>
            <a:endParaRPr lang="en-IN" dirty="0"/>
          </a:p>
        </p:txBody>
      </p:sp>
      <p:pic>
        <p:nvPicPr>
          <p:cNvPr id="5" name="Picture 4">
            <a:extLst>
              <a:ext uri="{FF2B5EF4-FFF2-40B4-BE49-F238E27FC236}">
                <a16:creationId xmlns:a16="http://schemas.microsoft.com/office/drawing/2014/main" xmlns="" id="{296DDDD8-04E9-8893-4600-77A41B95556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23726" y="851318"/>
            <a:ext cx="8063434" cy="5155363"/>
          </a:xfrm>
          <a:prstGeom prst="rect">
            <a:avLst/>
          </a:prstGeom>
        </p:spPr>
      </p:pic>
      <p:sp>
        <p:nvSpPr>
          <p:cNvPr id="3" name="Date Placeholder 2"/>
          <p:cNvSpPr>
            <a:spLocks noGrp="1"/>
          </p:cNvSpPr>
          <p:nvPr>
            <p:ph type="dt" sz="half" idx="10"/>
          </p:nvPr>
        </p:nvSpPr>
        <p:spPr/>
        <p:txBody>
          <a:bodyPr/>
          <a:lstStyle/>
          <a:p>
            <a:fld id="{3273CABD-396A-4650-B6D2-CC6FC7DE1D40}"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4262537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3CFCD-4395-FE2E-3626-ADDF8E8039B7}"/>
              </a:ext>
            </a:extLst>
          </p:cNvPr>
          <p:cNvSpPr>
            <a:spLocks noGrp="1"/>
          </p:cNvSpPr>
          <p:nvPr>
            <p:ph type="title"/>
          </p:nvPr>
        </p:nvSpPr>
        <p:spPr/>
        <p:txBody>
          <a:bodyPr/>
          <a:lstStyle/>
          <a:p>
            <a:r>
              <a:rPr lang="en-US" dirty="0"/>
              <a:t>t-SNE – Objective function (2/2)</a:t>
            </a:r>
            <a:endParaRPr lang="en-IN" dirty="0"/>
          </a:p>
        </p:txBody>
      </p:sp>
      <p:pic>
        <p:nvPicPr>
          <p:cNvPr id="8" name="Picture 7">
            <a:extLst>
              <a:ext uri="{FF2B5EF4-FFF2-40B4-BE49-F238E27FC236}">
                <a16:creationId xmlns:a16="http://schemas.microsoft.com/office/drawing/2014/main" xmlns="" id="{E0FBC69F-4DD3-78CC-7264-686A34068922}"/>
              </a:ext>
            </a:extLst>
          </p:cNvPr>
          <p:cNvPicPr>
            <a:picLocks noChangeAspect="1"/>
          </p:cNvPicPr>
          <p:nvPr/>
        </p:nvPicPr>
        <p:blipFill>
          <a:blip r:embed="rId2"/>
          <a:stretch>
            <a:fillRect/>
          </a:stretch>
        </p:blipFill>
        <p:spPr>
          <a:xfrm>
            <a:off x="412829" y="630057"/>
            <a:ext cx="2066925" cy="781050"/>
          </a:xfrm>
          <a:prstGeom prst="rect">
            <a:avLst/>
          </a:prstGeom>
        </p:spPr>
      </p:pic>
      <p:pic>
        <p:nvPicPr>
          <p:cNvPr id="9" name="Picture 8">
            <a:extLst>
              <a:ext uri="{FF2B5EF4-FFF2-40B4-BE49-F238E27FC236}">
                <a16:creationId xmlns:a16="http://schemas.microsoft.com/office/drawing/2014/main" xmlns="" id="{28A8890A-90EA-480F-29F7-E0310DE633F9}"/>
              </a:ext>
            </a:extLst>
          </p:cNvPr>
          <p:cNvPicPr>
            <a:picLocks noChangeAspect="1"/>
          </p:cNvPicPr>
          <p:nvPr/>
        </p:nvPicPr>
        <p:blipFill>
          <a:blip r:embed="rId3"/>
          <a:stretch>
            <a:fillRect/>
          </a:stretch>
        </p:blipFill>
        <p:spPr>
          <a:xfrm>
            <a:off x="333375" y="1572108"/>
            <a:ext cx="5762625" cy="1238250"/>
          </a:xfrm>
          <a:prstGeom prst="rect">
            <a:avLst/>
          </a:prstGeom>
        </p:spPr>
      </p:pic>
      <p:pic>
        <p:nvPicPr>
          <p:cNvPr id="11" name="Picture 10">
            <a:extLst>
              <a:ext uri="{FF2B5EF4-FFF2-40B4-BE49-F238E27FC236}">
                <a16:creationId xmlns:a16="http://schemas.microsoft.com/office/drawing/2014/main" xmlns="" id="{985CF271-250F-1572-EC85-C7E9861E9A85}"/>
              </a:ext>
            </a:extLst>
          </p:cNvPr>
          <p:cNvPicPr>
            <a:picLocks noChangeAspect="1"/>
          </p:cNvPicPr>
          <p:nvPr/>
        </p:nvPicPr>
        <p:blipFill>
          <a:blip r:embed="rId4"/>
          <a:stretch>
            <a:fillRect/>
          </a:stretch>
        </p:blipFill>
        <p:spPr>
          <a:xfrm>
            <a:off x="265545" y="2959462"/>
            <a:ext cx="6486525" cy="2124075"/>
          </a:xfrm>
          <a:prstGeom prst="rect">
            <a:avLst/>
          </a:prstGeom>
        </p:spPr>
      </p:pic>
      <p:pic>
        <p:nvPicPr>
          <p:cNvPr id="15" name="Picture 14">
            <a:extLst>
              <a:ext uri="{FF2B5EF4-FFF2-40B4-BE49-F238E27FC236}">
                <a16:creationId xmlns:a16="http://schemas.microsoft.com/office/drawing/2014/main" xmlns="" id="{FFAA13CD-3DC4-1E68-26DB-EDE8657DBA7C}"/>
              </a:ext>
            </a:extLst>
          </p:cNvPr>
          <p:cNvPicPr>
            <a:picLocks noChangeAspect="1"/>
          </p:cNvPicPr>
          <p:nvPr/>
        </p:nvPicPr>
        <p:blipFill>
          <a:blip r:embed="rId5"/>
          <a:stretch>
            <a:fillRect/>
          </a:stretch>
        </p:blipFill>
        <p:spPr>
          <a:xfrm>
            <a:off x="6466320" y="1030469"/>
            <a:ext cx="4314825" cy="1809750"/>
          </a:xfrm>
          <a:prstGeom prst="rect">
            <a:avLst/>
          </a:prstGeom>
        </p:spPr>
      </p:pic>
      <p:pic>
        <p:nvPicPr>
          <p:cNvPr id="17" name="Picture 16">
            <a:extLst>
              <a:ext uri="{FF2B5EF4-FFF2-40B4-BE49-F238E27FC236}">
                <a16:creationId xmlns:a16="http://schemas.microsoft.com/office/drawing/2014/main" xmlns="" id="{410524BA-79F4-8EC9-78B7-252428A541EB}"/>
              </a:ext>
            </a:extLst>
          </p:cNvPr>
          <p:cNvPicPr>
            <a:picLocks noChangeAspect="1"/>
          </p:cNvPicPr>
          <p:nvPr/>
        </p:nvPicPr>
        <p:blipFill>
          <a:blip r:embed="rId6"/>
          <a:stretch>
            <a:fillRect/>
          </a:stretch>
        </p:blipFill>
        <p:spPr>
          <a:xfrm>
            <a:off x="333375" y="5202780"/>
            <a:ext cx="4648200" cy="1333500"/>
          </a:xfrm>
          <a:prstGeom prst="rect">
            <a:avLst/>
          </a:prstGeom>
        </p:spPr>
      </p:pic>
      <p:sp>
        <p:nvSpPr>
          <p:cNvPr id="3" name="Date Placeholder 2"/>
          <p:cNvSpPr>
            <a:spLocks noGrp="1"/>
          </p:cNvSpPr>
          <p:nvPr>
            <p:ph type="dt" sz="half" idx="10"/>
          </p:nvPr>
        </p:nvSpPr>
        <p:spPr/>
        <p:txBody>
          <a:bodyPr/>
          <a:lstStyle/>
          <a:p>
            <a:fld id="{5C6720AD-7F90-4BEF-BC38-63A440A0DB03}"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578451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D39C7-5019-5CBE-FC05-2ACF57FCAD98}"/>
              </a:ext>
            </a:extLst>
          </p:cNvPr>
          <p:cNvSpPr>
            <a:spLocks noGrp="1"/>
          </p:cNvSpPr>
          <p:nvPr>
            <p:ph type="title"/>
          </p:nvPr>
        </p:nvSpPr>
        <p:spPr/>
        <p:txBody>
          <a:bodyPr/>
          <a:lstStyle/>
          <a:p>
            <a:r>
              <a:rPr lang="en-US" dirty="0"/>
              <a:t>UMAP : Uniform Manifold Approximation and Projection</a:t>
            </a:r>
            <a:endParaRPr lang="en-IN" dirty="0"/>
          </a:p>
        </p:txBody>
      </p:sp>
      <p:sp>
        <p:nvSpPr>
          <p:cNvPr id="4" name="Content Placeholder 2">
            <a:extLst>
              <a:ext uri="{FF2B5EF4-FFF2-40B4-BE49-F238E27FC236}">
                <a16:creationId xmlns:a16="http://schemas.microsoft.com/office/drawing/2014/main" xmlns="" id="{46673E83-52C8-E1AE-422E-CC1E40BE7804}"/>
              </a:ext>
            </a:extLst>
          </p:cNvPr>
          <p:cNvSpPr>
            <a:spLocks noGrp="1"/>
          </p:cNvSpPr>
          <p:nvPr>
            <p:ph idx="1"/>
          </p:nvPr>
        </p:nvSpPr>
        <p:spPr>
          <a:xfrm>
            <a:off x="165965" y="643081"/>
            <a:ext cx="5477453" cy="2321792"/>
          </a:xfrm>
          <a:solidFill>
            <a:schemeClr val="accent4">
              <a:lumMod val="20000"/>
              <a:lumOff val="80000"/>
            </a:schemeClr>
          </a:solidFill>
        </p:spPr>
        <p:txBody>
          <a:bodyPr>
            <a:normAutofit/>
          </a:bodyPr>
          <a:lstStyle/>
          <a:p>
            <a:r>
              <a:rPr lang="en-US" sz="1800" dirty="0"/>
              <a:t>UMAP is a much faster algorithm, works with large datasets</a:t>
            </a:r>
          </a:p>
          <a:p>
            <a:r>
              <a:rPr lang="en-US" sz="1800" dirty="0"/>
              <a:t>UMAP also clusters similar samples in the output</a:t>
            </a:r>
          </a:p>
          <a:p>
            <a:r>
              <a:rPr lang="en-US" sz="1800" dirty="0"/>
              <a:t>Goal of UMAP is to create a low dimensional graph of the data that preserves the high-dimension clusters and relationship to each other</a:t>
            </a:r>
          </a:p>
          <a:p>
            <a:r>
              <a:rPr lang="en-US" sz="1800" dirty="0"/>
              <a:t>Works based on similarity score also.</a:t>
            </a:r>
          </a:p>
        </p:txBody>
      </p:sp>
      <p:grpSp>
        <p:nvGrpSpPr>
          <p:cNvPr id="19" name="Group 18">
            <a:extLst>
              <a:ext uri="{FF2B5EF4-FFF2-40B4-BE49-F238E27FC236}">
                <a16:creationId xmlns:a16="http://schemas.microsoft.com/office/drawing/2014/main" xmlns="" id="{CBF5F85C-89E2-A981-472F-03341A74B65F}"/>
              </a:ext>
            </a:extLst>
          </p:cNvPr>
          <p:cNvGrpSpPr/>
          <p:nvPr/>
        </p:nvGrpSpPr>
        <p:grpSpPr>
          <a:xfrm>
            <a:off x="165965" y="3976977"/>
            <a:ext cx="8585113" cy="2497626"/>
            <a:chOff x="200904" y="4004125"/>
            <a:chExt cx="8585113" cy="2497626"/>
          </a:xfrm>
        </p:grpSpPr>
        <p:pic>
          <p:nvPicPr>
            <p:cNvPr id="8" name="Picture 7">
              <a:extLst>
                <a:ext uri="{FF2B5EF4-FFF2-40B4-BE49-F238E27FC236}">
                  <a16:creationId xmlns:a16="http://schemas.microsoft.com/office/drawing/2014/main" xmlns="" id="{A1A6F68B-BACA-2028-0F7B-00BCB82F71DD}"/>
                </a:ext>
              </a:extLst>
            </p:cNvPr>
            <p:cNvPicPr>
              <a:picLocks noChangeAspect="1"/>
            </p:cNvPicPr>
            <p:nvPr/>
          </p:nvPicPr>
          <p:blipFill>
            <a:blip r:embed="rId2"/>
            <a:stretch>
              <a:fillRect/>
            </a:stretch>
          </p:blipFill>
          <p:spPr>
            <a:xfrm>
              <a:off x="200904" y="4004125"/>
              <a:ext cx="1698736" cy="2418772"/>
            </a:xfrm>
            <a:prstGeom prst="rect">
              <a:avLst/>
            </a:prstGeom>
          </p:spPr>
        </p:pic>
        <p:pic>
          <p:nvPicPr>
            <p:cNvPr id="10" name="Picture 9">
              <a:extLst>
                <a:ext uri="{FF2B5EF4-FFF2-40B4-BE49-F238E27FC236}">
                  <a16:creationId xmlns:a16="http://schemas.microsoft.com/office/drawing/2014/main" xmlns="" id="{DC3E15C8-C074-1B26-D0F8-1A442A58999D}"/>
                </a:ext>
              </a:extLst>
            </p:cNvPr>
            <p:cNvPicPr>
              <a:picLocks noChangeAspect="1"/>
            </p:cNvPicPr>
            <p:nvPr/>
          </p:nvPicPr>
          <p:blipFill>
            <a:blip r:embed="rId3"/>
            <a:stretch>
              <a:fillRect/>
            </a:stretch>
          </p:blipFill>
          <p:spPr>
            <a:xfrm>
              <a:off x="2843356" y="4694940"/>
              <a:ext cx="2583006" cy="962296"/>
            </a:xfrm>
            <a:prstGeom prst="rect">
              <a:avLst/>
            </a:prstGeom>
          </p:spPr>
        </p:pic>
        <p:sp>
          <p:nvSpPr>
            <p:cNvPr id="11" name="Arrow: Right 10">
              <a:extLst>
                <a:ext uri="{FF2B5EF4-FFF2-40B4-BE49-F238E27FC236}">
                  <a16:creationId xmlns:a16="http://schemas.microsoft.com/office/drawing/2014/main" xmlns="" id="{6E2C4CF2-07F5-4C1B-DA97-112F042DFE9B}"/>
                </a:ext>
              </a:extLst>
            </p:cNvPr>
            <p:cNvSpPr/>
            <p:nvPr/>
          </p:nvSpPr>
          <p:spPr>
            <a:xfrm>
              <a:off x="2071515" y="5061111"/>
              <a:ext cx="48695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xmlns="" id="{5F2EFD1D-9EAD-306A-228B-AFCD31D58A33}"/>
                </a:ext>
              </a:extLst>
            </p:cNvPr>
            <p:cNvPicPr>
              <a:picLocks noChangeAspect="1"/>
            </p:cNvPicPr>
            <p:nvPr/>
          </p:nvPicPr>
          <p:blipFill>
            <a:blip r:embed="rId4"/>
            <a:stretch>
              <a:fillRect/>
            </a:stretch>
          </p:blipFill>
          <p:spPr>
            <a:xfrm>
              <a:off x="2450379" y="5754759"/>
              <a:ext cx="2879003" cy="746992"/>
            </a:xfrm>
            <a:prstGeom prst="rect">
              <a:avLst/>
            </a:prstGeom>
          </p:spPr>
        </p:pic>
        <p:sp>
          <p:nvSpPr>
            <p:cNvPr id="14" name="Arrow: Right 13">
              <a:extLst>
                <a:ext uri="{FF2B5EF4-FFF2-40B4-BE49-F238E27FC236}">
                  <a16:creationId xmlns:a16="http://schemas.microsoft.com/office/drawing/2014/main" xmlns="" id="{23CB6BB8-B3E4-7E0C-E80B-21A1AC69C4A4}"/>
                </a:ext>
              </a:extLst>
            </p:cNvPr>
            <p:cNvSpPr/>
            <p:nvPr/>
          </p:nvSpPr>
          <p:spPr>
            <a:xfrm>
              <a:off x="2052231" y="6002337"/>
              <a:ext cx="300037" cy="251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xmlns="" id="{8C36F794-FDCF-F209-1F51-03CFEBE02447}"/>
                </a:ext>
              </a:extLst>
            </p:cNvPr>
            <p:cNvSpPr/>
            <p:nvPr/>
          </p:nvSpPr>
          <p:spPr>
            <a:xfrm>
              <a:off x="5276344" y="6027737"/>
              <a:ext cx="300037" cy="251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xmlns="" id="{A939757B-8A4B-C37F-32A8-3919F0BE6BDE}"/>
                </a:ext>
              </a:extLst>
            </p:cNvPr>
            <p:cNvPicPr>
              <a:picLocks noChangeAspect="1"/>
            </p:cNvPicPr>
            <p:nvPr/>
          </p:nvPicPr>
          <p:blipFill>
            <a:blip r:embed="rId5"/>
            <a:stretch>
              <a:fillRect/>
            </a:stretch>
          </p:blipFill>
          <p:spPr>
            <a:xfrm>
              <a:off x="5576381" y="5832691"/>
              <a:ext cx="3209636" cy="641927"/>
            </a:xfrm>
            <a:prstGeom prst="rect">
              <a:avLst/>
            </a:prstGeom>
          </p:spPr>
        </p:pic>
        <p:sp>
          <p:nvSpPr>
            <p:cNvPr id="18" name="Arrow: Right 17">
              <a:extLst>
                <a:ext uri="{FF2B5EF4-FFF2-40B4-BE49-F238E27FC236}">
                  <a16:creationId xmlns:a16="http://schemas.microsoft.com/office/drawing/2014/main" xmlns="" id="{838AD698-D3BF-F1BB-C9F9-48AE622AEE05}"/>
                </a:ext>
              </a:extLst>
            </p:cNvPr>
            <p:cNvSpPr/>
            <p:nvPr/>
          </p:nvSpPr>
          <p:spPr>
            <a:xfrm rot="14291663">
              <a:off x="5423093" y="5283443"/>
              <a:ext cx="561506"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1" name="Picture 20">
            <a:extLst>
              <a:ext uri="{FF2B5EF4-FFF2-40B4-BE49-F238E27FC236}">
                <a16:creationId xmlns:a16="http://schemas.microsoft.com/office/drawing/2014/main" xmlns="" id="{756A5667-692E-C203-9CC3-6BA13541B620}"/>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5968885" y="791300"/>
            <a:ext cx="2795500" cy="1953844"/>
          </a:xfrm>
          <a:prstGeom prst="rect">
            <a:avLst/>
          </a:prstGeom>
        </p:spPr>
      </p:pic>
      <p:pic>
        <p:nvPicPr>
          <p:cNvPr id="23" name="Picture 22">
            <a:extLst>
              <a:ext uri="{FF2B5EF4-FFF2-40B4-BE49-F238E27FC236}">
                <a16:creationId xmlns:a16="http://schemas.microsoft.com/office/drawing/2014/main" xmlns="" id="{83A33206-3AAB-56A7-DADE-EE648CD1ACE0}"/>
              </a:ext>
            </a:extLst>
          </p:cNvPr>
          <p:cNvPicPr>
            <a:picLocks noChangeAspect="1"/>
          </p:cNvPicPr>
          <p:nvPr/>
        </p:nvPicPr>
        <p:blipFill>
          <a:blip r:embed="rId8"/>
          <a:stretch>
            <a:fillRect/>
          </a:stretch>
        </p:blipFill>
        <p:spPr>
          <a:xfrm>
            <a:off x="9089853" y="791300"/>
            <a:ext cx="2683658" cy="3231572"/>
          </a:xfrm>
          <a:prstGeom prst="rect">
            <a:avLst/>
          </a:prstGeom>
        </p:spPr>
      </p:pic>
      <p:sp>
        <p:nvSpPr>
          <p:cNvPr id="3" name="Date Placeholder 2"/>
          <p:cNvSpPr>
            <a:spLocks noGrp="1"/>
          </p:cNvSpPr>
          <p:nvPr>
            <p:ph type="dt" sz="half" idx="10"/>
          </p:nvPr>
        </p:nvSpPr>
        <p:spPr/>
        <p:txBody>
          <a:bodyPr/>
          <a:lstStyle/>
          <a:p>
            <a:fld id="{D4630C7A-2C20-4C5F-8026-E15649ED95FC}" type="datetime1">
              <a:rPr lang="en-IN" smtClean="0"/>
              <a:t>11-02-2025</a:t>
            </a:fld>
            <a:endParaRPr lang="en-IN"/>
          </a:p>
        </p:txBody>
      </p:sp>
      <p:sp>
        <p:nvSpPr>
          <p:cNvPr id="5" name="Footer Placeholder 4"/>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35416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2A45AC-79CA-A815-B3C0-45E537218B51}"/>
              </a:ext>
            </a:extLst>
          </p:cNvPr>
          <p:cNvSpPr>
            <a:spLocks noGrp="1"/>
          </p:cNvSpPr>
          <p:nvPr>
            <p:ph type="title"/>
          </p:nvPr>
        </p:nvSpPr>
        <p:spPr>
          <a:xfrm>
            <a:off x="265545" y="51520"/>
            <a:ext cx="11416382" cy="392257"/>
          </a:xfrm>
        </p:spPr>
        <p:txBody>
          <a:bodyPr/>
          <a:lstStyle/>
          <a:p>
            <a:r>
              <a:rPr lang="en-US" dirty="0"/>
              <a:t>Dimensionality Reduction – Focus on extraction rather than selection</a:t>
            </a:r>
            <a:endParaRPr lang="en-IN" dirty="0"/>
          </a:p>
        </p:txBody>
      </p:sp>
      <p:graphicFrame>
        <p:nvGraphicFramePr>
          <p:cNvPr id="5" name="Content Placeholder 4">
            <a:extLst>
              <a:ext uri="{FF2B5EF4-FFF2-40B4-BE49-F238E27FC236}">
                <a16:creationId xmlns:a16="http://schemas.microsoft.com/office/drawing/2014/main" xmlns="" id="{8E544C9F-C4B9-1176-30D1-1F751B320DFA}"/>
              </a:ext>
            </a:extLst>
          </p:cNvPr>
          <p:cNvGraphicFramePr>
            <a:graphicFrameLocks noGrp="1"/>
          </p:cNvGraphicFramePr>
          <p:nvPr>
            <p:ph idx="1"/>
            <p:extLst>
              <p:ext uri="{D42A27DB-BD31-4B8C-83A1-F6EECF244321}">
                <p14:modId xmlns:p14="http://schemas.microsoft.com/office/powerpoint/2010/main" val="2119460128"/>
              </p:ext>
            </p:extLst>
          </p:nvPr>
        </p:nvGraphicFramePr>
        <p:xfrm>
          <a:off x="1166326" y="443777"/>
          <a:ext cx="9109043" cy="3479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tar: 5 Points 6">
            <a:extLst>
              <a:ext uri="{FF2B5EF4-FFF2-40B4-BE49-F238E27FC236}">
                <a16:creationId xmlns:a16="http://schemas.microsoft.com/office/drawing/2014/main" xmlns="" id="{DF91DE29-DDD4-B62E-3313-A7305C44F8F8}"/>
              </a:ext>
            </a:extLst>
          </p:cNvPr>
          <p:cNvSpPr/>
          <p:nvPr/>
        </p:nvSpPr>
        <p:spPr>
          <a:xfrm>
            <a:off x="9916197" y="1889390"/>
            <a:ext cx="242596" cy="1959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xmlns="" id="{E801428B-6118-DA47-82EB-9FAFDCF23F1B}"/>
              </a:ext>
            </a:extLst>
          </p:cNvPr>
          <p:cNvSpPr/>
          <p:nvPr/>
        </p:nvSpPr>
        <p:spPr>
          <a:xfrm>
            <a:off x="265545" y="4314970"/>
            <a:ext cx="242596" cy="1959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xmlns="" id="{219BF9B0-9BEE-CA81-647C-E2BB2EDEF308}"/>
              </a:ext>
            </a:extLst>
          </p:cNvPr>
          <p:cNvSpPr txBox="1"/>
          <p:nvPr/>
        </p:nvSpPr>
        <p:spPr>
          <a:xfrm>
            <a:off x="626329" y="4207987"/>
            <a:ext cx="30044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Primarily used for unsupervised learning</a:t>
            </a:r>
          </a:p>
          <a:p>
            <a:pPr marL="285750" indent="-285750">
              <a:buFont typeface="Arial" panose="020B0604020202020204" pitchFamily="34" charset="0"/>
              <a:buChar char="•"/>
            </a:pPr>
            <a:r>
              <a:rPr lang="en-US" dirty="0"/>
              <a:t>Generic settings – visualization etc.</a:t>
            </a:r>
          </a:p>
          <a:p>
            <a:pPr marL="285750" indent="-285750">
              <a:buFont typeface="Arial" panose="020B0604020202020204" pitchFamily="34" charset="0"/>
              <a:buChar char="•"/>
            </a:pPr>
            <a:r>
              <a:rPr lang="en-US" dirty="0"/>
              <a:t>Method largely independent on the dependent variable</a:t>
            </a:r>
            <a:endParaRPr lang="en-IN" dirty="0"/>
          </a:p>
        </p:txBody>
      </p:sp>
      <p:sp>
        <p:nvSpPr>
          <p:cNvPr id="11" name="TextBox 10">
            <a:extLst>
              <a:ext uri="{FF2B5EF4-FFF2-40B4-BE49-F238E27FC236}">
                <a16:creationId xmlns:a16="http://schemas.microsoft.com/office/drawing/2014/main" xmlns="" id="{43F6D5B7-C50D-CECA-1EBC-09A7C4B31742}"/>
              </a:ext>
            </a:extLst>
          </p:cNvPr>
          <p:cNvSpPr txBox="1"/>
          <p:nvPr/>
        </p:nvSpPr>
        <p:spPr>
          <a:xfrm>
            <a:off x="3630786" y="4021056"/>
            <a:ext cx="7861785" cy="2308324"/>
          </a:xfrm>
          <a:prstGeom prst="rect">
            <a:avLst/>
          </a:prstGeom>
          <a:solidFill>
            <a:schemeClr val="accent4">
              <a:lumMod val="20000"/>
              <a:lumOff val="80000"/>
            </a:schemeClr>
          </a:solidFill>
        </p:spPr>
        <p:txBody>
          <a:bodyPr wrap="square">
            <a:spAutoFit/>
          </a:bodyPr>
          <a:lstStyle/>
          <a:p>
            <a:pPr algn="l"/>
            <a:r>
              <a:rPr lang="en-US" b="0" i="0" dirty="0">
                <a:solidFill>
                  <a:srgbClr val="292929"/>
                </a:solidFill>
                <a:effectLst/>
                <a:latin typeface="source-serif-pro"/>
              </a:rPr>
              <a:t>When to use Feature Extraction – answer to all the questions is yes:</a:t>
            </a:r>
          </a:p>
          <a:p>
            <a:pPr algn="l"/>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Do you want to reduce the number of variables, but aren’t able to identify variables to completely remove from consideration?</a:t>
            </a:r>
          </a:p>
          <a:p>
            <a:pPr algn="l">
              <a:buFont typeface="+mj-lt"/>
              <a:buAutoNum type="arabicPeriod"/>
            </a:pP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Do you want to ensure your variables are independent of one another?</a:t>
            </a:r>
          </a:p>
          <a:p>
            <a:pPr algn="l">
              <a:buFont typeface="+mj-lt"/>
              <a:buAutoNum type="arabicPeriod"/>
            </a:pP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Are you comfortable making your independent variables less interpretable?</a:t>
            </a:r>
          </a:p>
        </p:txBody>
      </p:sp>
      <p:sp>
        <p:nvSpPr>
          <p:cNvPr id="12" name="Star: 5 Points 11">
            <a:extLst>
              <a:ext uri="{FF2B5EF4-FFF2-40B4-BE49-F238E27FC236}">
                <a16:creationId xmlns:a16="http://schemas.microsoft.com/office/drawing/2014/main" xmlns="" id="{F8EAE83C-73C2-56A5-1A74-723F8CE8051A}"/>
              </a:ext>
            </a:extLst>
          </p:cNvPr>
          <p:cNvSpPr/>
          <p:nvPr/>
        </p:nvSpPr>
        <p:spPr>
          <a:xfrm>
            <a:off x="7973579" y="2655249"/>
            <a:ext cx="242596" cy="1959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fld id="{C60AB7A7-09E5-4E17-A722-E64E52D12126}"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1313257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C85EF0-8742-1FBC-5C6C-336A93ADDDE8}"/>
              </a:ext>
            </a:extLst>
          </p:cNvPr>
          <p:cNvSpPr>
            <a:spLocks noGrp="1"/>
          </p:cNvSpPr>
          <p:nvPr>
            <p:ph type="title"/>
          </p:nvPr>
        </p:nvSpPr>
        <p:spPr/>
        <p:txBody>
          <a:bodyPr/>
          <a:lstStyle/>
          <a:p>
            <a:r>
              <a:rPr lang="en-US" dirty="0"/>
              <a:t>UMAP v t-SNE</a:t>
            </a:r>
            <a:endParaRPr lang="en-IN" dirty="0"/>
          </a:p>
        </p:txBody>
      </p:sp>
      <p:pic>
        <p:nvPicPr>
          <p:cNvPr id="5" name="Picture 4">
            <a:extLst>
              <a:ext uri="{FF2B5EF4-FFF2-40B4-BE49-F238E27FC236}">
                <a16:creationId xmlns:a16="http://schemas.microsoft.com/office/drawing/2014/main" xmlns="" id="{AF523A23-8041-3633-B0EE-F17F84444B64}"/>
              </a:ext>
            </a:extLst>
          </p:cNvPr>
          <p:cNvPicPr>
            <a:picLocks noChangeAspect="1"/>
          </p:cNvPicPr>
          <p:nvPr/>
        </p:nvPicPr>
        <p:blipFill>
          <a:blip r:embed="rId2"/>
          <a:stretch>
            <a:fillRect/>
          </a:stretch>
        </p:blipFill>
        <p:spPr>
          <a:xfrm>
            <a:off x="0" y="899822"/>
            <a:ext cx="3633203" cy="881353"/>
          </a:xfrm>
          <a:prstGeom prst="rect">
            <a:avLst/>
          </a:prstGeom>
        </p:spPr>
      </p:pic>
      <p:pic>
        <p:nvPicPr>
          <p:cNvPr id="7" name="Picture 6">
            <a:extLst>
              <a:ext uri="{FF2B5EF4-FFF2-40B4-BE49-F238E27FC236}">
                <a16:creationId xmlns:a16="http://schemas.microsoft.com/office/drawing/2014/main" xmlns="" id="{F5D2FEB7-E1BE-040E-D171-91EC9E70B26F}"/>
              </a:ext>
            </a:extLst>
          </p:cNvPr>
          <p:cNvPicPr>
            <a:picLocks noChangeAspect="1"/>
          </p:cNvPicPr>
          <p:nvPr/>
        </p:nvPicPr>
        <p:blipFill>
          <a:blip r:embed="rId3"/>
          <a:stretch>
            <a:fillRect/>
          </a:stretch>
        </p:blipFill>
        <p:spPr>
          <a:xfrm>
            <a:off x="3901787" y="953796"/>
            <a:ext cx="3622435" cy="773403"/>
          </a:xfrm>
          <a:prstGeom prst="rect">
            <a:avLst/>
          </a:prstGeom>
        </p:spPr>
      </p:pic>
      <p:pic>
        <p:nvPicPr>
          <p:cNvPr id="9" name="Picture 8">
            <a:extLst>
              <a:ext uri="{FF2B5EF4-FFF2-40B4-BE49-F238E27FC236}">
                <a16:creationId xmlns:a16="http://schemas.microsoft.com/office/drawing/2014/main" xmlns="" id="{65F681CE-D3C0-6F9F-CF0E-5C2652FA1B35}"/>
              </a:ext>
            </a:extLst>
          </p:cNvPr>
          <p:cNvPicPr>
            <a:picLocks noChangeAspect="1"/>
          </p:cNvPicPr>
          <p:nvPr/>
        </p:nvPicPr>
        <p:blipFill>
          <a:blip r:embed="rId4"/>
          <a:stretch>
            <a:fillRect/>
          </a:stretch>
        </p:blipFill>
        <p:spPr>
          <a:xfrm>
            <a:off x="7524222" y="899820"/>
            <a:ext cx="4349285" cy="881353"/>
          </a:xfrm>
          <a:prstGeom prst="rect">
            <a:avLst/>
          </a:prstGeom>
        </p:spPr>
      </p:pic>
      <p:pic>
        <p:nvPicPr>
          <p:cNvPr id="11" name="Picture 10">
            <a:extLst>
              <a:ext uri="{FF2B5EF4-FFF2-40B4-BE49-F238E27FC236}">
                <a16:creationId xmlns:a16="http://schemas.microsoft.com/office/drawing/2014/main" xmlns="" id="{8779D683-A295-C4F9-437B-4D1500154E7A}"/>
              </a:ext>
            </a:extLst>
          </p:cNvPr>
          <p:cNvPicPr>
            <a:picLocks noChangeAspect="1"/>
          </p:cNvPicPr>
          <p:nvPr/>
        </p:nvPicPr>
        <p:blipFill>
          <a:blip r:embed="rId5"/>
          <a:stretch>
            <a:fillRect/>
          </a:stretch>
        </p:blipFill>
        <p:spPr>
          <a:xfrm>
            <a:off x="111269" y="2707516"/>
            <a:ext cx="3084514" cy="795378"/>
          </a:xfrm>
          <a:prstGeom prst="rect">
            <a:avLst/>
          </a:prstGeom>
        </p:spPr>
      </p:pic>
      <p:pic>
        <p:nvPicPr>
          <p:cNvPr id="13" name="Picture 12">
            <a:extLst>
              <a:ext uri="{FF2B5EF4-FFF2-40B4-BE49-F238E27FC236}">
                <a16:creationId xmlns:a16="http://schemas.microsoft.com/office/drawing/2014/main" xmlns="" id="{F0162C79-B4C5-1C82-4051-56082EDCDF4A}"/>
              </a:ext>
            </a:extLst>
          </p:cNvPr>
          <p:cNvPicPr>
            <a:picLocks noChangeAspect="1"/>
          </p:cNvPicPr>
          <p:nvPr/>
        </p:nvPicPr>
        <p:blipFill>
          <a:blip r:embed="rId6"/>
          <a:stretch>
            <a:fillRect/>
          </a:stretch>
        </p:blipFill>
        <p:spPr>
          <a:xfrm>
            <a:off x="3987126" y="2707516"/>
            <a:ext cx="3537096" cy="1135038"/>
          </a:xfrm>
          <a:prstGeom prst="rect">
            <a:avLst/>
          </a:prstGeom>
        </p:spPr>
      </p:pic>
      <p:sp>
        <p:nvSpPr>
          <p:cNvPr id="3" name="Date Placeholder 2"/>
          <p:cNvSpPr>
            <a:spLocks noGrp="1"/>
          </p:cNvSpPr>
          <p:nvPr>
            <p:ph type="dt" sz="half" idx="10"/>
          </p:nvPr>
        </p:nvSpPr>
        <p:spPr/>
        <p:txBody>
          <a:bodyPr/>
          <a:lstStyle/>
          <a:p>
            <a:fld id="{6D52ABF4-4572-4A03-BDD4-EE1C42268826}"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1755969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338496-8A31-1848-9604-7124223C92A9}"/>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xmlns="" id="{C478AC7E-2168-5A88-F019-B00DD44CA939}"/>
              </a:ext>
            </a:extLst>
          </p:cNvPr>
          <p:cNvSpPr>
            <a:spLocks noGrp="1"/>
          </p:cNvSpPr>
          <p:nvPr>
            <p:ph type="body" idx="1"/>
          </p:nvPr>
        </p:nvSpPr>
        <p:spPr/>
        <p:txBody>
          <a:bodyPr/>
          <a:lstStyle/>
          <a:p>
            <a:endParaRPr lang="en-IN"/>
          </a:p>
        </p:txBody>
      </p:sp>
      <p:sp>
        <p:nvSpPr>
          <p:cNvPr id="4" name="Date Placeholder 3"/>
          <p:cNvSpPr>
            <a:spLocks noGrp="1"/>
          </p:cNvSpPr>
          <p:nvPr>
            <p:ph type="dt" sz="half" idx="10"/>
          </p:nvPr>
        </p:nvSpPr>
        <p:spPr/>
        <p:txBody>
          <a:bodyPr/>
          <a:lstStyle/>
          <a:p>
            <a:fld id="{4B9D1AF8-D73A-4110-BBA5-B5F42065221F}" type="datetime1">
              <a:rPr lang="en-IN" smtClean="0"/>
              <a:t>11-02-2025</a:t>
            </a:fld>
            <a:endParaRPr lang="en-IN"/>
          </a:p>
        </p:txBody>
      </p:sp>
      <p:sp>
        <p:nvSpPr>
          <p:cNvPr id="5" name="Footer Placeholder 4"/>
          <p:cNvSpPr>
            <a:spLocks noGrp="1"/>
          </p:cNvSpPr>
          <p:nvPr>
            <p:ph type="ftr" sz="quarter" idx="11"/>
          </p:nvPr>
        </p:nvSpPr>
        <p:spPr/>
        <p:txBody>
          <a:bodyPr/>
          <a:lstStyle/>
          <a:p>
            <a:r>
              <a:rPr lang="en-IN" smtClean="0"/>
              <a:t>Dr Gargi</a:t>
            </a:r>
            <a:endParaRPr lang="en-IN"/>
          </a:p>
        </p:txBody>
      </p:sp>
    </p:spTree>
    <p:extLst>
      <p:ext uri="{BB962C8B-B14F-4D97-AF65-F5344CB8AC3E}">
        <p14:creationId xmlns:p14="http://schemas.microsoft.com/office/powerpoint/2010/main" val="230298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38B68-8C85-82ED-0217-E93F9D3F2146}"/>
              </a:ext>
            </a:extLst>
          </p:cNvPr>
          <p:cNvSpPr>
            <a:spLocks noGrp="1"/>
          </p:cNvSpPr>
          <p:nvPr>
            <p:ph type="title"/>
          </p:nvPr>
        </p:nvSpPr>
        <p:spPr/>
        <p:txBody>
          <a:bodyPr/>
          <a:lstStyle/>
          <a:p>
            <a:r>
              <a:rPr lang="en-US" dirty="0"/>
              <a:t>Recap: Variance, Covariance, Correlation</a:t>
            </a:r>
            <a:endParaRPr lang="en-IN" dirty="0"/>
          </a:p>
        </p:txBody>
      </p:sp>
      <p:sp>
        <p:nvSpPr>
          <p:cNvPr id="3" name="Content Placeholder 2">
            <a:extLst>
              <a:ext uri="{FF2B5EF4-FFF2-40B4-BE49-F238E27FC236}">
                <a16:creationId xmlns:a16="http://schemas.microsoft.com/office/drawing/2014/main" xmlns="" id="{F8EC55A7-285A-AD1C-DCEA-FF4F89497B9B}"/>
              </a:ext>
            </a:extLst>
          </p:cNvPr>
          <p:cNvSpPr>
            <a:spLocks noGrp="1"/>
          </p:cNvSpPr>
          <p:nvPr>
            <p:ph idx="1"/>
          </p:nvPr>
        </p:nvSpPr>
        <p:spPr/>
        <p:txBody>
          <a:bodyPr>
            <a:normAutofit/>
          </a:bodyPr>
          <a:lstStyle/>
          <a:p>
            <a:r>
              <a:rPr lang="en-US" sz="2400" dirty="0"/>
              <a:t>Variance and Covariance:</a:t>
            </a:r>
          </a:p>
          <a:p>
            <a:pPr lvl="1"/>
            <a:r>
              <a:rPr lang="en-US" sz="2000" dirty="0"/>
              <a:t>Measure of the “spread” of a set of points around their center of mass(mean)</a:t>
            </a:r>
          </a:p>
          <a:p>
            <a:r>
              <a:rPr lang="en-US" sz="2400" dirty="0"/>
              <a:t>Variance:</a:t>
            </a:r>
          </a:p>
          <a:p>
            <a:pPr lvl="1"/>
            <a:r>
              <a:rPr lang="en-US" sz="2000" dirty="0"/>
              <a:t>Measure of the deviation from the mean for points in one dimension</a:t>
            </a:r>
            <a:endParaRPr lang="en-US" sz="2400" dirty="0"/>
          </a:p>
          <a:p>
            <a:r>
              <a:rPr lang="en-US" sz="2400" dirty="0"/>
              <a:t>Covariance:</a:t>
            </a:r>
          </a:p>
          <a:p>
            <a:pPr lvl="1"/>
            <a:r>
              <a:rPr lang="en-US" sz="2000" dirty="0"/>
              <a:t>Measure of how much each of the dimensions vary from the mean with </a:t>
            </a:r>
            <a:r>
              <a:rPr lang="en-US" sz="2000" b="1" dirty="0">
                <a:solidFill>
                  <a:schemeClr val="accent6">
                    <a:lumMod val="75000"/>
                  </a:schemeClr>
                </a:solidFill>
              </a:rPr>
              <a:t>respect to each other</a:t>
            </a:r>
          </a:p>
          <a:p>
            <a:endParaRPr lang="en-US" sz="2400" dirty="0"/>
          </a:p>
          <a:p>
            <a:endParaRPr lang="en-US" sz="2400" dirty="0"/>
          </a:p>
          <a:p>
            <a:r>
              <a:rPr lang="en-US" sz="2400" dirty="0"/>
              <a:t>Correlation:</a:t>
            </a:r>
          </a:p>
          <a:p>
            <a:pPr lvl="1"/>
            <a:r>
              <a:rPr lang="en-US" sz="2000" dirty="0"/>
              <a:t>Measures of how much each of the dimensions vary from the mean with </a:t>
            </a:r>
            <a:r>
              <a:rPr lang="en-US" sz="2000" b="1" dirty="0">
                <a:solidFill>
                  <a:schemeClr val="accent6">
                    <a:lumMod val="75000"/>
                  </a:schemeClr>
                </a:solidFill>
              </a:rPr>
              <a:t>respect to each other, also includes a band [-1,1]</a:t>
            </a:r>
          </a:p>
          <a:p>
            <a:endParaRPr lang="en-IN" sz="2400" dirty="0"/>
          </a:p>
        </p:txBody>
      </p:sp>
      <p:sp>
        <p:nvSpPr>
          <p:cNvPr id="4" name="Right Arrow 3">
            <a:extLst>
              <a:ext uri="{FF2B5EF4-FFF2-40B4-BE49-F238E27FC236}">
                <a16:creationId xmlns:a16="http://schemas.microsoft.com/office/drawing/2014/main" xmlns="" id="{38F595B4-1149-9D66-3B96-E6554881F391}"/>
              </a:ext>
            </a:extLst>
          </p:cNvPr>
          <p:cNvSpPr/>
          <p:nvPr/>
        </p:nvSpPr>
        <p:spPr>
          <a:xfrm>
            <a:off x="380433" y="5640912"/>
            <a:ext cx="971550" cy="605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xmlns="" id="{3BA220A7-D046-B1C0-0214-F39FBE3D35CD}"/>
              </a:ext>
            </a:extLst>
          </p:cNvPr>
          <p:cNvSpPr txBox="1"/>
          <p:nvPr/>
        </p:nvSpPr>
        <p:spPr>
          <a:xfrm>
            <a:off x="1462388" y="5320560"/>
            <a:ext cx="8761629" cy="1246495"/>
          </a:xfrm>
          <a:prstGeom prst="rect">
            <a:avLst/>
          </a:prstGeom>
          <a:noFill/>
          <a:ln w="28575">
            <a:solidFill>
              <a:schemeClr val="accent6"/>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charset="0"/>
              <a:buChar char="•"/>
            </a:pPr>
            <a:r>
              <a:rPr lang="en-US" sz="2500" b="1" dirty="0"/>
              <a:t>Covariance is measured between two dimensions </a:t>
            </a:r>
          </a:p>
          <a:p>
            <a:pPr marL="285750" indent="-285750">
              <a:buFont typeface="Arial" charset="0"/>
              <a:buChar char="•"/>
            </a:pPr>
            <a:r>
              <a:rPr lang="en-US" sz="2500" b="1" dirty="0"/>
              <a:t>Covariance sees if there is a relation between two dimensions </a:t>
            </a:r>
          </a:p>
          <a:p>
            <a:pPr marL="285750" indent="-285750">
              <a:buFont typeface="Arial" charset="0"/>
              <a:buChar char="•"/>
            </a:pPr>
            <a:r>
              <a:rPr lang="en-US" sz="2500" b="1" dirty="0"/>
              <a:t>Covariance between one dimension is the variance</a:t>
            </a:r>
          </a:p>
        </p:txBody>
      </p:sp>
      <p:pic>
        <p:nvPicPr>
          <p:cNvPr id="7" name="Picture 6">
            <a:extLst>
              <a:ext uri="{FF2B5EF4-FFF2-40B4-BE49-F238E27FC236}">
                <a16:creationId xmlns:a16="http://schemas.microsoft.com/office/drawing/2014/main" xmlns="" id="{07614702-AAA6-3A47-D32F-2C1FE973FD12}"/>
              </a:ext>
            </a:extLst>
          </p:cNvPr>
          <p:cNvPicPr>
            <a:picLocks noChangeAspect="1"/>
          </p:cNvPicPr>
          <p:nvPr/>
        </p:nvPicPr>
        <p:blipFill>
          <a:blip r:embed="rId2"/>
          <a:stretch>
            <a:fillRect/>
          </a:stretch>
        </p:blipFill>
        <p:spPr>
          <a:xfrm>
            <a:off x="8173811" y="1652197"/>
            <a:ext cx="3943350" cy="847725"/>
          </a:xfrm>
          <a:prstGeom prst="rect">
            <a:avLst/>
          </a:prstGeom>
        </p:spPr>
      </p:pic>
      <p:pic>
        <p:nvPicPr>
          <p:cNvPr id="9" name="Picture 8">
            <a:extLst>
              <a:ext uri="{FF2B5EF4-FFF2-40B4-BE49-F238E27FC236}">
                <a16:creationId xmlns:a16="http://schemas.microsoft.com/office/drawing/2014/main" xmlns="" id="{C2BCA0FF-D3E5-C778-CC5F-9DA9BEC99C61}"/>
              </a:ext>
            </a:extLst>
          </p:cNvPr>
          <p:cNvPicPr>
            <a:picLocks noChangeAspect="1"/>
          </p:cNvPicPr>
          <p:nvPr/>
        </p:nvPicPr>
        <p:blipFill>
          <a:blip r:embed="rId3"/>
          <a:stretch>
            <a:fillRect/>
          </a:stretch>
        </p:blipFill>
        <p:spPr>
          <a:xfrm>
            <a:off x="931700" y="3167291"/>
            <a:ext cx="4095750" cy="742950"/>
          </a:xfrm>
          <a:prstGeom prst="rect">
            <a:avLst/>
          </a:prstGeom>
        </p:spPr>
      </p:pic>
      <p:sp>
        <p:nvSpPr>
          <p:cNvPr id="6" name="Date Placeholder 5"/>
          <p:cNvSpPr>
            <a:spLocks noGrp="1"/>
          </p:cNvSpPr>
          <p:nvPr>
            <p:ph type="dt" sz="half" idx="10"/>
          </p:nvPr>
        </p:nvSpPr>
        <p:spPr/>
        <p:txBody>
          <a:bodyPr/>
          <a:lstStyle/>
          <a:p>
            <a:fld id="{8F70847A-9AE9-4057-AB9B-DF68CDCFC8B8}" type="datetime1">
              <a:rPr lang="en-IN" smtClean="0"/>
              <a:t>11-02-2025</a:t>
            </a:fld>
            <a:endParaRPr lang="en-IN"/>
          </a:p>
        </p:txBody>
      </p:sp>
      <p:sp>
        <p:nvSpPr>
          <p:cNvPr id="8" name="Footer Placeholder 7"/>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2507120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xmlns="" id="{DB9A7EEA-5617-31B2-7F54-246FFEEBF3B1}"/>
              </a:ext>
            </a:extLst>
          </p:cNvPr>
          <p:cNvGrpSpPr/>
          <p:nvPr/>
        </p:nvGrpSpPr>
        <p:grpSpPr>
          <a:xfrm>
            <a:off x="4108652" y="568195"/>
            <a:ext cx="8199811" cy="6036721"/>
            <a:chOff x="4108652" y="568195"/>
            <a:chExt cx="8199811" cy="6036721"/>
          </a:xfrm>
        </p:grpSpPr>
        <p:pic>
          <p:nvPicPr>
            <p:cNvPr id="1032" name="Picture 8">
              <a:extLst>
                <a:ext uri="{FF2B5EF4-FFF2-40B4-BE49-F238E27FC236}">
                  <a16:creationId xmlns:a16="http://schemas.microsoft.com/office/drawing/2014/main" xmlns="" id="{1F543065-7619-9D1A-3FCF-B41C3B009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652" y="2817734"/>
              <a:ext cx="7504522" cy="361155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xmlns="" id="{33E33952-6B32-5C1D-EB0F-5B487F593E3E}"/>
                </a:ext>
              </a:extLst>
            </p:cNvPr>
            <p:cNvGrpSpPr/>
            <p:nvPr/>
          </p:nvGrpSpPr>
          <p:grpSpPr>
            <a:xfrm>
              <a:off x="6096000" y="568195"/>
              <a:ext cx="5624943" cy="2426080"/>
              <a:chOff x="5966693" y="207222"/>
              <a:chExt cx="5624943" cy="2426080"/>
            </a:xfrm>
          </p:grpSpPr>
          <p:pic>
            <p:nvPicPr>
              <p:cNvPr id="1030" name="Picture 6">
                <a:extLst>
                  <a:ext uri="{FF2B5EF4-FFF2-40B4-BE49-F238E27FC236}">
                    <a16:creationId xmlns:a16="http://schemas.microsoft.com/office/drawing/2014/main" xmlns="" id="{B51CFD19-B201-A916-CA41-A83FB1715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927" y="642505"/>
                <a:ext cx="1833707" cy="6736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xmlns="" id="{483E68F6-D8AC-498F-F3D6-C31899959C86}"/>
                  </a:ext>
                </a:extLst>
              </p:cNvPr>
              <p:cNvCxnSpPr>
                <a:cxnSpLocks/>
              </p:cNvCxnSpPr>
              <p:nvPr/>
            </p:nvCxnSpPr>
            <p:spPr>
              <a:xfrm flipH="1" flipV="1">
                <a:off x="8662409" y="1171679"/>
                <a:ext cx="346652" cy="43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BC37982F-E7F5-1C14-C72D-F5BBCCF5704C}"/>
                  </a:ext>
                </a:extLst>
              </p:cNvPr>
              <p:cNvCxnSpPr>
                <a:cxnSpLocks/>
              </p:cNvCxnSpPr>
              <p:nvPr/>
            </p:nvCxnSpPr>
            <p:spPr>
              <a:xfrm flipV="1">
                <a:off x="9009061" y="1171679"/>
                <a:ext cx="485921" cy="43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08BD8694-DF49-5618-4959-D8F582958445}"/>
                  </a:ext>
                </a:extLst>
              </p:cNvPr>
              <p:cNvCxnSpPr>
                <a:cxnSpLocks/>
              </p:cNvCxnSpPr>
              <p:nvPr/>
            </p:nvCxnSpPr>
            <p:spPr>
              <a:xfrm flipH="1">
                <a:off x="9291782" y="383528"/>
                <a:ext cx="480291" cy="38605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4E7AD328-AD43-1753-94FE-A9DC6ED100F7}"/>
                  </a:ext>
                </a:extLst>
              </p:cNvPr>
              <p:cNvSpPr txBox="1"/>
              <p:nvPr/>
            </p:nvSpPr>
            <p:spPr>
              <a:xfrm>
                <a:off x="8210115" y="1522120"/>
                <a:ext cx="2799630" cy="954107"/>
              </a:xfrm>
              <a:prstGeom prst="rect">
                <a:avLst/>
              </a:prstGeom>
              <a:noFill/>
            </p:spPr>
            <p:txBody>
              <a:bodyPr wrap="square" rtlCol="0">
                <a:spAutoFit/>
              </a:bodyPr>
              <a:lstStyle/>
              <a:p>
                <a:pPr algn="ctr"/>
                <a:r>
                  <a:rPr lang="en-US" sz="1400" b="1" u="sng" dirty="0">
                    <a:solidFill>
                      <a:schemeClr val="accent5"/>
                    </a:solidFill>
                  </a:rPr>
                  <a:t>Eigen Vector:</a:t>
                </a:r>
              </a:p>
              <a:p>
                <a:pPr algn="ctr"/>
                <a:r>
                  <a:rPr lang="en-US" sz="1400" dirty="0">
                    <a:solidFill>
                      <a:schemeClr val="accent5"/>
                    </a:solidFill>
                  </a:rPr>
                  <a:t>Does not change direction after transformation, and therefore it is just scaled in transformation</a:t>
                </a:r>
                <a:endParaRPr lang="en-IN" sz="1400" dirty="0">
                  <a:solidFill>
                    <a:schemeClr val="accent5"/>
                  </a:solidFill>
                </a:endParaRPr>
              </a:p>
            </p:txBody>
          </p:sp>
          <p:sp>
            <p:nvSpPr>
              <p:cNvPr id="31" name="TextBox 30">
                <a:extLst>
                  <a:ext uri="{FF2B5EF4-FFF2-40B4-BE49-F238E27FC236}">
                    <a16:creationId xmlns:a16="http://schemas.microsoft.com/office/drawing/2014/main" xmlns="" id="{4848FFE9-01D0-F519-2C46-3186593CF993}"/>
                  </a:ext>
                </a:extLst>
              </p:cNvPr>
              <p:cNvSpPr txBox="1"/>
              <p:nvPr/>
            </p:nvSpPr>
            <p:spPr>
              <a:xfrm>
                <a:off x="9649183" y="207222"/>
                <a:ext cx="1942453" cy="738664"/>
              </a:xfrm>
              <a:prstGeom prst="rect">
                <a:avLst/>
              </a:prstGeom>
              <a:noFill/>
            </p:spPr>
            <p:txBody>
              <a:bodyPr wrap="square" rtlCol="0">
                <a:spAutoFit/>
              </a:bodyPr>
              <a:lstStyle/>
              <a:p>
                <a:pPr algn="ctr"/>
                <a:r>
                  <a:rPr lang="en-US" sz="1400" b="1" u="sng" dirty="0">
                    <a:solidFill>
                      <a:schemeClr val="accent6"/>
                    </a:solidFill>
                  </a:rPr>
                  <a:t>Eigen Value, Scalar:</a:t>
                </a:r>
              </a:p>
              <a:p>
                <a:pPr algn="ctr"/>
                <a:r>
                  <a:rPr lang="en-US" sz="1400" dirty="0">
                    <a:solidFill>
                      <a:schemeClr val="accent6"/>
                    </a:solidFill>
                  </a:rPr>
                  <a:t>The value by which the eigen vector is scaled</a:t>
                </a:r>
                <a:endParaRPr lang="en-IN" sz="1400" dirty="0">
                  <a:solidFill>
                    <a:schemeClr val="accent6"/>
                  </a:solidFill>
                </a:endParaRPr>
              </a:p>
            </p:txBody>
          </p:sp>
          <p:grpSp>
            <p:nvGrpSpPr>
              <p:cNvPr id="34" name="Group 33">
                <a:extLst>
                  <a:ext uri="{FF2B5EF4-FFF2-40B4-BE49-F238E27FC236}">
                    <a16:creationId xmlns:a16="http://schemas.microsoft.com/office/drawing/2014/main" xmlns="" id="{76674E5F-1076-BFE8-1397-FAF3374BD413}"/>
                  </a:ext>
                </a:extLst>
              </p:cNvPr>
              <p:cNvGrpSpPr/>
              <p:nvPr/>
            </p:nvGrpSpPr>
            <p:grpSpPr>
              <a:xfrm>
                <a:off x="5966693" y="1173019"/>
                <a:ext cx="2198253" cy="1460283"/>
                <a:chOff x="5966693" y="1173019"/>
                <a:chExt cx="2198253" cy="1460283"/>
              </a:xfrm>
            </p:grpSpPr>
            <p:cxnSp>
              <p:nvCxnSpPr>
                <p:cNvPr id="11" name="Straight Arrow Connector 10">
                  <a:extLst>
                    <a:ext uri="{FF2B5EF4-FFF2-40B4-BE49-F238E27FC236}">
                      <a16:creationId xmlns:a16="http://schemas.microsoft.com/office/drawing/2014/main" xmlns="" id="{EEEDAF08-A512-F8B8-DAC3-7100A19CDA56}"/>
                    </a:ext>
                  </a:extLst>
                </p:cNvPr>
                <p:cNvCxnSpPr>
                  <a:cxnSpLocks/>
                </p:cNvCxnSpPr>
                <p:nvPr/>
              </p:nvCxnSpPr>
              <p:spPr>
                <a:xfrm flipV="1">
                  <a:off x="7860146" y="1173019"/>
                  <a:ext cx="304800" cy="2907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A2BAACE9-0E89-88CF-289E-9978E59AA664}"/>
                    </a:ext>
                  </a:extLst>
                </p:cNvPr>
                <p:cNvSpPr txBox="1"/>
                <p:nvPr/>
              </p:nvSpPr>
              <p:spPr>
                <a:xfrm>
                  <a:off x="5966693" y="1463751"/>
                  <a:ext cx="1893454" cy="1169551"/>
                </a:xfrm>
                <a:prstGeom prst="rect">
                  <a:avLst/>
                </a:prstGeom>
                <a:noFill/>
              </p:spPr>
              <p:txBody>
                <a:bodyPr wrap="square" rtlCol="0">
                  <a:spAutoFit/>
                </a:bodyPr>
                <a:lstStyle/>
                <a:p>
                  <a:pPr algn="ctr"/>
                  <a:r>
                    <a:rPr lang="en-US" sz="1400" b="1" u="sng" dirty="0">
                      <a:solidFill>
                        <a:srgbClr val="C00000"/>
                      </a:solidFill>
                    </a:rPr>
                    <a:t>Transformation Matrix</a:t>
                  </a:r>
                </a:p>
                <a:p>
                  <a:pPr algn="ctr"/>
                  <a:r>
                    <a:rPr lang="en-IN" sz="1400" dirty="0">
                      <a:solidFill>
                        <a:srgbClr val="C00000"/>
                      </a:solidFill>
                    </a:rPr>
                    <a:t>One can visualize as where    and    lie after transformation. Basis vector transformation</a:t>
                  </a:r>
                  <a:endParaRPr lang="en-US" sz="1400"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6F6299D6-E911-2A65-B2FF-BA44D8433107}"/>
                        </a:ext>
                      </a:extLst>
                    </p:cNvPr>
                    <p:cNvSpPr txBox="1"/>
                    <p:nvPr/>
                  </p:nvSpPr>
                  <p:spPr>
                    <a:xfrm>
                      <a:off x="6618598" y="1891452"/>
                      <a:ext cx="127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i="1" smtClean="0">
                                    <a:solidFill>
                                      <a:srgbClr val="C00000"/>
                                    </a:solidFill>
                                    <a:latin typeface="Cambria Math" panose="02040503050406030204" pitchFamily="18" charset="0"/>
                                  </a:rPr>
                                </m:ctrlPr>
                              </m:accPr>
                              <m:e>
                                <m:r>
                                  <a:rPr lang="en-IN" i="1">
                                    <a:solidFill>
                                      <a:srgbClr val="C00000"/>
                                    </a:solidFill>
                                    <a:latin typeface="Cambria Math" panose="02040503050406030204" pitchFamily="18" charset="0"/>
                                  </a:rPr>
                                  <m:t>𝑖</m:t>
                                </m:r>
                              </m:e>
                            </m:acc>
                          </m:oMath>
                        </m:oMathPara>
                      </a14:m>
                      <a:endParaRPr lang="en-IN" dirty="0">
                        <a:solidFill>
                          <a:srgbClr val="C00000"/>
                        </a:solidFill>
                      </a:endParaRPr>
                    </a:p>
                  </p:txBody>
                </p:sp>
              </mc:Choice>
              <mc:Fallback xmlns="">
                <p:sp>
                  <p:nvSpPr>
                    <p:cNvPr id="32" name="TextBox 31">
                      <a:extLst>
                        <a:ext uri="{FF2B5EF4-FFF2-40B4-BE49-F238E27FC236}">
                          <a16:creationId xmlns:a16="http://schemas.microsoft.com/office/drawing/2014/main" id="{6F6299D6-E911-2A65-B2FF-BA44D8433107}"/>
                        </a:ext>
                      </a:extLst>
                    </p:cNvPr>
                    <p:cNvSpPr txBox="1">
                      <a:spLocks noRot="1" noChangeAspect="1" noMove="1" noResize="1" noEditPoints="1" noAdjustHandles="1" noChangeArrowheads="1" noChangeShapeType="1" noTextEdit="1"/>
                    </p:cNvSpPr>
                    <p:nvPr/>
                  </p:nvSpPr>
                  <p:spPr>
                    <a:xfrm>
                      <a:off x="6618598" y="1891452"/>
                      <a:ext cx="127792" cy="276999"/>
                    </a:xfrm>
                    <a:prstGeom prst="rect">
                      <a:avLst/>
                    </a:prstGeom>
                    <a:blipFill>
                      <a:blip r:embed="rId5"/>
                      <a:stretch>
                        <a:fillRect l="-28571" t="-23913" r="-14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42405DC1-5CF9-4101-D4FE-688278D5C833}"/>
                        </a:ext>
                      </a:extLst>
                    </p:cNvPr>
                    <p:cNvSpPr txBox="1"/>
                    <p:nvPr/>
                  </p:nvSpPr>
                  <p:spPr>
                    <a:xfrm>
                      <a:off x="6985270" y="1891452"/>
                      <a:ext cx="1384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i="1" dirty="0" smtClean="0">
                                    <a:solidFill>
                                      <a:srgbClr val="C00000"/>
                                    </a:solidFill>
                                    <a:latin typeface="Cambria Math" panose="02040503050406030204" pitchFamily="18" charset="0"/>
                                  </a:rPr>
                                </m:ctrlPr>
                              </m:accPr>
                              <m:e>
                                <m:r>
                                  <a:rPr lang="en-IN" i="1" dirty="0">
                                    <a:solidFill>
                                      <a:srgbClr val="C00000"/>
                                    </a:solidFill>
                                    <a:latin typeface="Cambria Math" panose="02040503050406030204" pitchFamily="18" charset="0"/>
                                  </a:rPr>
                                  <m:t>𝑗</m:t>
                                </m:r>
                              </m:e>
                            </m:acc>
                          </m:oMath>
                        </m:oMathPara>
                      </a14:m>
                      <a:endParaRPr lang="en-IN" dirty="0">
                        <a:solidFill>
                          <a:srgbClr val="C00000"/>
                        </a:solidFill>
                      </a:endParaRPr>
                    </a:p>
                  </p:txBody>
                </p:sp>
              </mc:Choice>
              <mc:Fallback xmlns="">
                <p:sp>
                  <p:nvSpPr>
                    <p:cNvPr id="33" name="TextBox 32">
                      <a:extLst>
                        <a:ext uri="{FF2B5EF4-FFF2-40B4-BE49-F238E27FC236}">
                          <a16:creationId xmlns:a16="http://schemas.microsoft.com/office/drawing/2014/main" id="{42405DC1-5CF9-4101-D4FE-688278D5C833}"/>
                        </a:ext>
                      </a:extLst>
                    </p:cNvPr>
                    <p:cNvSpPr txBox="1">
                      <a:spLocks noRot="1" noChangeAspect="1" noMove="1" noResize="1" noEditPoints="1" noAdjustHandles="1" noChangeArrowheads="1" noChangeShapeType="1" noTextEdit="1"/>
                    </p:cNvSpPr>
                    <p:nvPr/>
                  </p:nvSpPr>
                  <p:spPr>
                    <a:xfrm>
                      <a:off x="6985270" y="1891452"/>
                      <a:ext cx="138499" cy="276999"/>
                    </a:xfrm>
                    <a:prstGeom prst="rect">
                      <a:avLst/>
                    </a:prstGeom>
                    <a:blipFill>
                      <a:blip r:embed="rId6"/>
                      <a:stretch>
                        <a:fillRect l="-43478" t="-23913" r="-143478" b="-23913"/>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E0C8B72C-4D92-86B7-2D24-9991921B4330}"/>
                    </a:ext>
                  </a:extLst>
                </p:cNvPr>
                <p:cNvSpPr txBox="1"/>
                <p:nvPr/>
              </p:nvSpPr>
              <p:spPr>
                <a:xfrm>
                  <a:off x="9303776" y="3740444"/>
                  <a:ext cx="279962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rPr>
                            </m:ctrlPr>
                          </m:sSubPr>
                          <m:e>
                            <m:r>
                              <a:rPr lang="en-IN" sz="1400" i="1" smtClean="0">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𝑎𝑛𝑑</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IN" sz="1400" i="1" smtClean="0">
                                <a:latin typeface="Cambria Math" panose="02040503050406030204" pitchFamily="18" charset="0"/>
                                <a:ea typeface="Cambria Math" panose="02040503050406030204" pitchFamily="18" charset="0"/>
                              </a:rPr>
                              <m:t>𝜆</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𝑎𝑟𝑒</m:t>
                        </m:r>
                        <m:r>
                          <a:rPr lang="en-US" sz="1400" b="0" i="1" smtClean="0">
                            <a:latin typeface="Cambria Math" panose="02040503050406030204" pitchFamily="18" charset="0"/>
                          </a:rPr>
                          <m:t> </m:t>
                        </m:r>
                        <m:r>
                          <a:rPr lang="en-US" sz="1400" b="0" i="1" smtClean="0">
                            <a:latin typeface="Cambria Math" panose="02040503050406030204" pitchFamily="18" charset="0"/>
                          </a:rPr>
                          <m:t>𝑒𝑖𝑔𝑒𝑛</m:t>
                        </m:r>
                        <m:r>
                          <a:rPr lang="en-US" sz="1400" b="0" i="1" smtClean="0">
                            <a:latin typeface="Cambria Math" panose="02040503050406030204" pitchFamily="18" charset="0"/>
                          </a:rPr>
                          <m:t> </m:t>
                        </m:r>
                        <m:r>
                          <a:rPr lang="en-US" sz="1400" b="0" i="1" smtClean="0">
                            <a:latin typeface="Cambria Math" panose="02040503050406030204" pitchFamily="18" charset="0"/>
                          </a:rPr>
                          <m:t>𝑣𝑎𝑙𝑢𝑒𝑠</m:t>
                        </m:r>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𝑒𝑖𝑔𝑒𝑛</m:t>
                        </m:r>
                        <m:r>
                          <a:rPr lang="en-US" sz="1400" b="0" i="1" smtClean="0">
                            <a:latin typeface="Cambria Math" panose="02040503050406030204" pitchFamily="18" charset="0"/>
                          </a:rPr>
                          <m:t> </m:t>
                        </m:r>
                        <m:r>
                          <a:rPr lang="en-US" sz="1400" b="0" i="1" smtClean="0">
                            <a:latin typeface="Cambria Math" panose="02040503050406030204" pitchFamily="18" charset="0"/>
                          </a:rPr>
                          <m:t>𝑣𝑒𝑐𝑡𝑜𝑟𝑠</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𝑎𝑛𝑑</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2</m:t>
                            </m:r>
                          </m:sub>
                        </m:sSub>
                      </m:oMath>
                    </m:oMathPara>
                  </a14:m>
                  <a:endParaRPr lang="en-IN" sz="1400" dirty="0"/>
                </a:p>
              </p:txBody>
            </p:sp>
          </mc:Choice>
          <mc:Fallback xmlns="">
            <p:sp>
              <p:nvSpPr>
                <p:cNvPr id="37" name="TextBox 36">
                  <a:extLst>
                    <a:ext uri="{FF2B5EF4-FFF2-40B4-BE49-F238E27FC236}">
                      <a16:creationId xmlns:a16="http://schemas.microsoft.com/office/drawing/2014/main" id="{E0C8B72C-4D92-86B7-2D24-9991921B4330}"/>
                    </a:ext>
                  </a:extLst>
                </p:cNvPr>
                <p:cNvSpPr txBox="1">
                  <a:spLocks noRot="1" noChangeAspect="1" noMove="1" noResize="1" noEditPoints="1" noAdjustHandles="1" noChangeArrowheads="1" noChangeShapeType="1" noTextEdit="1"/>
                </p:cNvSpPr>
                <p:nvPr/>
              </p:nvSpPr>
              <p:spPr>
                <a:xfrm>
                  <a:off x="9303776" y="3740444"/>
                  <a:ext cx="2799629" cy="430887"/>
                </a:xfrm>
                <a:prstGeom prst="rect">
                  <a:avLst/>
                </a:prstGeom>
                <a:blipFill>
                  <a:blip r:embed="rId7"/>
                  <a:stretch>
                    <a:fillRect b="-15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6CBED134-AEEC-FA8F-6D8C-900384C688F7}"/>
                    </a:ext>
                  </a:extLst>
                </p:cNvPr>
                <p:cNvSpPr txBox="1"/>
                <p:nvPr/>
              </p:nvSpPr>
              <p:spPr>
                <a:xfrm>
                  <a:off x="9303776" y="4690474"/>
                  <a:ext cx="1515153" cy="646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r>
                          <a:rPr lang="en-US" sz="1400" b="0" i="1" smtClean="0">
                            <a:latin typeface="Cambria Math" panose="02040503050406030204" pitchFamily="18" charset="0"/>
                          </a:rPr>
                          <m:t>h𝑒</m:t>
                        </m:r>
                        <m:r>
                          <a:rPr lang="en-US" sz="1400" b="0" i="1" smtClean="0">
                            <a:latin typeface="Cambria Math" panose="02040503050406030204" pitchFamily="18" charset="0"/>
                          </a:rPr>
                          <m:t> </m:t>
                        </m:r>
                        <m:r>
                          <a:rPr lang="en-US" sz="1400" b="0" i="1" smtClean="0">
                            <a:latin typeface="Cambria Math" panose="02040503050406030204" pitchFamily="18" charset="0"/>
                          </a:rPr>
                          <m:t>𝑡𝑟𝑎𝑛𝑠𝑓𝑜𝑟𝑚𝑎𝑡𝑖𝑜𝑛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𝑖𝑠</m:t>
                        </m:r>
                        <m:r>
                          <a:rPr lang="en-US" sz="1400" b="0" i="1" smtClean="0">
                            <a:latin typeface="Cambria Math" panose="02040503050406030204" pitchFamily="18" charset="0"/>
                          </a:rPr>
                          <m:t> </m:t>
                        </m:r>
                        <m:r>
                          <a:rPr lang="en-US" sz="1400" b="0" i="1" smtClean="0">
                            <a:latin typeface="Cambria Math" panose="02040503050406030204" pitchFamily="18" charset="0"/>
                          </a:rPr>
                          <m:t>𝑢𝑛𝑑𝑒𝑟𝑠𝑡𝑜𝑜𝑑</m:t>
                        </m:r>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𝑏𝑦</m:t>
                        </m:r>
                        <m:r>
                          <a:rPr lang="en-US" sz="1400" b="0" i="1" smtClean="0">
                            <a:latin typeface="Cambria Math" panose="02040503050406030204" pitchFamily="18" charset="0"/>
                          </a:rPr>
                          <m:t> </m:t>
                        </m:r>
                        <m:r>
                          <a:rPr lang="en-US" sz="1400" b="0" i="1" smtClean="0">
                            <a:latin typeface="Cambria Math" panose="02040503050406030204" pitchFamily="18" charset="0"/>
                          </a:rPr>
                          <m:t>𝑚𝑎𝑡𝑟𝑖𝑥</m:t>
                        </m:r>
                        <m:r>
                          <a:rPr lang="en-US" sz="1400" b="0" i="1" smtClean="0">
                            <a:latin typeface="Cambria Math" panose="02040503050406030204" pitchFamily="18" charset="0"/>
                          </a:rPr>
                          <m:t> </m:t>
                        </m:r>
                        <m:r>
                          <a:rPr lang="en-US" sz="1400" b="0" i="1" smtClean="0">
                            <a:latin typeface="Cambria Math" panose="02040503050406030204" pitchFamily="18" charset="0"/>
                          </a:rPr>
                          <m:t>𝐴</m:t>
                        </m:r>
                        <m:r>
                          <a:rPr lang="en-US" sz="1400" b="0" i="1" smtClean="0">
                            <a:latin typeface="Cambria Math" panose="02040503050406030204" pitchFamily="18" charset="0"/>
                          </a:rPr>
                          <m:t> </m:t>
                        </m:r>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𝑒</m:t>
                        </m:r>
                        <m:r>
                          <a:rPr lang="en-US" sz="1400" b="0" i="1" smtClean="0">
                            <a:latin typeface="Cambria Math" panose="02040503050406030204" pitchFamily="18" charset="0"/>
                          </a:rPr>
                          <m:t>., </m:t>
                        </m:r>
                        <m:r>
                          <a:rPr lang="en-US" sz="1400" b="0" i="1" smtClean="0">
                            <a:latin typeface="Cambria Math" panose="02040503050406030204" pitchFamily="18" charset="0"/>
                          </a:rPr>
                          <m:t>𝑓𝑟𝑜𝑚</m:t>
                        </m:r>
                        <m:r>
                          <a:rPr lang="en-US" sz="1400" b="0" i="1" smtClean="0">
                            <a:latin typeface="Cambria Math" panose="02040503050406030204" pitchFamily="18" charset="0"/>
                          </a:rPr>
                          <m:t> </m:t>
                        </m:r>
                        <m:r>
                          <a:rPr lang="en-US" sz="1400" b="0" i="1" smtClean="0">
                            <a:latin typeface="Cambria Math" panose="02040503050406030204" pitchFamily="18" charset="0"/>
                          </a:rPr>
                          <m:t>𝑥</m:t>
                        </m:r>
                        <m:r>
                          <a:rPr lang="en-US" sz="1400" b="0" i="1" smtClean="0">
                            <a:latin typeface="Cambria Math" panose="02040503050406030204" pitchFamily="18" charset="0"/>
                          </a:rPr>
                          <m:t> &amp; </m:t>
                        </m:r>
                        <m:r>
                          <a:rPr lang="en-US" sz="1400" b="0" i="1" smtClean="0">
                            <a:latin typeface="Cambria Math" panose="02040503050406030204" pitchFamily="18" charset="0"/>
                          </a:rPr>
                          <m:t>𝑦</m:t>
                        </m:r>
                        <m:r>
                          <a:rPr lang="en-US" sz="1400" b="0" i="1" smtClean="0">
                            <a:latin typeface="Cambria Math" panose="02040503050406030204" pitchFamily="18" charset="0"/>
                          </a:rPr>
                          <m:t> </m:t>
                        </m:r>
                        <m:r>
                          <a:rPr lang="en-US" sz="1400" b="0" i="1" smtClean="0">
                            <a:latin typeface="Cambria Math" panose="02040503050406030204" pitchFamily="18" charset="0"/>
                          </a:rPr>
                          <m:t>𝑠𝑦𝑠𝑡𝑒𝑚</m:t>
                        </m:r>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𝑡𝑜</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rPr>
                          <m:t>𝑎𝑛𝑑</m:t>
                        </m:r>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e>
                          <m:sub>
                            <m:r>
                              <a:rPr lang="en-US" sz="1400" b="0" i="1" smtClean="0">
                                <a:latin typeface="Cambria Math" panose="02040503050406030204" pitchFamily="18" charset="0"/>
                                <a:ea typeface="Cambria Math" panose="02040503050406030204" pitchFamily="18" charset="0"/>
                              </a:rPr>
                              <m:t>2</m:t>
                            </m:r>
                          </m:sub>
                        </m:sSub>
                      </m:oMath>
                    </m:oMathPara>
                  </a14:m>
                  <a:endParaRPr lang="en-IN" sz="1400" dirty="0"/>
                </a:p>
              </p:txBody>
            </p:sp>
          </mc:Choice>
          <mc:Fallback xmlns="">
            <p:sp>
              <p:nvSpPr>
                <p:cNvPr id="38" name="TextBox 37">
                  <a:extLst>
                    <a:ext uri="{FF2B5EF4-FFF2-40B4-BE49-F238E27FC236}">
                      <a16:creationId xmlns:a16="http://schemas.microsoft.com/office/drawing/2014/main" id="{6CBED134-AEEC-FA8F-6D8C-900384C688F7}"/>
                    </a:ext>
                  </a:extLst>
                </p:cNvPr>
                <p:cNvSpPr txBox="1">
                  <a:spLocks noRot="1" noChangeAspect="1" noMove="1" noResize="1" noEditPoints="1" noAdjustHandles="1" noChangeArrowheads="1" noChangeShapeType="1" noTextEdit="1"/>
                </p:cNvSpPr>
                <p:nvPr/>
              </p:nvSpPr>
              <p:spPr>
                <a:xfrm>
                  <a:off x="9303776" y="4690474"/>
                  <a:ext cx="1515153" cy="646331"/>
                </a:xfrm>
                <a:prstGeom prst="rect">
                  <a:avLst/>
                </a:prstGeom>
                <a:blipFill>
                  <a:blip r:embed="rId8"/>
                  <a:stretch>
                    <a:fillRect l="-5221" r="-91165" b="-3774"/>
                  </a:stretch>
                </a:blipFill>
              </p:spPr>
              <p:txBody>
                <a:bodyPr/>
                <a:lstStyle/>
                <a:p>
                  <a:r>
                    <a:rPr lang="en-IN">
                      <a:noFill/>
                    </a:rPr>
                    <a:t> </a:t>
                  </a:r>
                </a:p>
              </p:txBody>
            </p:sp>
          </mc:Fallback>
        </mc:AlternateContent>
        <p:sp>
          <p:nvSpPr>
            <p:cNvPr id="39" name="TextBox 38">
              <a:extLst>
                <a:ext uri="{FF2B5EF4-FFF2-40B4-BE49-F238E27FC236}">
                  <a16:creationId xmlns:a16="http://schemas.microsoft.com/office/drawing/2014/main" xmlns="" id="{E3E04A43-FB73-1F8F-0ADF-40C9FCC7BE25}"/>
                </a:ext>
              </a:extLst>
            </p:cNvPr>
            <p:cNvSpPr txBox="1"/>
            <p:nvPr/>
          </p:nvSpPr>
          <p:spPr>
            <a:xfrm>
              <a:off x="8791716" y="5866252"/>
              <a:ext cx="3516747" cy="738664"/>
            </a:xfrm>
            <a:prstGeom prst="rect">
              <a:avLst/>
            </a:prstGeom>
            <a:noFill/>
          </p:spPr>
          <p:txBody>
            <a:bodyPr wrap="square" rtlCol="0">
              <a:spAutoFit/>
            </a:bodyPr>
            <a:lstStyle/>
            <a:p>
              <a:r>
                <a:rPr lang="en-US" sz="1400" dirty="0">
                  <a:solidFill>
                    <a:srgbClr val="C00000"/>
                  </a:solidFill>
                </a:rPr>
                <a:t>Please note that Transformation matrix here is square – 2 basis vector in 2 dimension, 3 basis vector in 3 dimension etc.</a:t>
              </a:r>
              <a:endParaRPr lang="en-IN" sz="1400" dirty="0">
                <a:solidFill>
                  <a:srgbClr val="C00000"/>
                </a:solidFill>
              </a:endParaRPr>
            </a:p>
          </p:txBody>
        </p:sp>
      </p:grpSp>
      <p:sp>
        <p:nvSpPr>
          <p:cNvPr id="2" name="Title 1">
            <a:extLst>
              <a:ext uri="{FF2B5EF4-FFF2-40B4-BE49-F238E27FC236}">
                <a16:creationId xmlns:a16="http://schemas.microsoft.com/office/drawing/2014/main" xmlns="" id="{3C0B8FE0-D69A-ECBA-FD38-2E26482D676C}"/>
              </a:ext>
            </a:extLst>
          </p:cNvPr>
          <p:cNvSpPr>
            <a:spLocks noGrp="1"/>
          </p:cNvSpPr>
          <p:nvPr>
            <p:ph type="title"/>
          </p:nvPr>
        </p:nvSpPr>
        <p:spPr>
          <a:xfrm>
            <a:off x="293254" y="60139"/>
            <a:ext cx="10515600" cy="392257"/>
          </a:xfrm>
        </p:spPr>
        <p:txBody>
          <a:bodyPr>
            <a:noAutofit/>
          </a:bodyPr>
          <a:lstStyle/>
          <a:p>
            <a:r>
              <a:rPr lang="en-US" sz="2800" b="1" dirty="0"/>
              <a:t>Recap: eigen vectors and values</a:t>
            </a:r>
            <a:endParaRPr lang="en-IN" sz="2800" b="1" dirty="0"/>
          </a:p>
        </p:txBody>
      </p:sp>
      <p:pic>
        <p:nvPicPr>
          <p:cNvPr id="5" name="Content Placeholder 4">
            <a:extLst>
              <a:ext uri="{FF2B5EF4-FFF2-40B4-BE49-F238E27FC236}">
                <a16:creationId xmlns:a16="http://schemas.microsoft.com/office/drawing/2014/main" xmlns="" id="{8DBD63CE-3C9D-BB30-8266-730D41E2EC98}"/>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07999" y="517878"/>
            <a:ext cx="4047187" cy="4047187"/>
          </a:xfrm>
        </p:spPr>
      </p:pic>
      <p:sp>
        <p:nvSpPr>
          <p:cNvPr id="7" name="TextBox 6">
            <a:extLst>
              <a:ext uri="{FF2B5EF4-FFF2-40B4-BE49-F238E27FC236}">
                <a16:creationId xmlns:a16="http://schemas.microsoft.com/office/drawing/2014/main" xmlns="" id="{C43E1CCA-3076-945F-EA5F-6DDAE1CC9C64}"/>
              </a:ext>
            </a:extLst>
          </p:cNvPr>
          <p:cNvSpPr txBox="1"/>
          <p:nvPr/>
        </p:nvSpPr>
        <p:spPr>
          <a:xfrm>
            <a:off x="4285673" y="6596390"/>
            <a:ext cx="4359564" cy="261610"/>
          </a:xfrm>
          <a:prstGeom prst="rect">
            <a:avLst/>
          </a:prstGeom>
          <a:noFill/>
        </p:spPr>
        <p:txBody>
          <a:bodyPr wrap="square">
            <a:spAutoFit/>
          </a:bodyPr>
          <a:lstStyle/>
          <a:p>
            <a:r>
              <a:rPr lang="en-IN" sz="1100" b="0" i="0" u="sng" dirty="0">
                <a:effectLst/>
                <a:latin typeface="sohne"/>
                <a:hlinkClick r:id="rId10"/>
              </a:rPr>
              <a:t>Image Source: https://commons.wikimedia.org/wiki/File:Eigenvectors.gif</a:t>
            </a:r>
            <a:endParaRPr lang="en-IN" sz="1100" dirty="0"/>
          </a:p>
        </p:txBody>
      </p:sp>
      <p:sp>
        <p:nvSpPr>
          <p:cNvPr id="8" name="TextBox 7">
            <a:extLst>
              <a:ext uri="{FF2B5EF4-FFF2-40B4-BE49-F238E27FC236}">
                <a16:creationId xmlns:a16="http://schemas.microsoft.com/office/drawing/2014/main" xmlns="" id="{531453CB-D0FB-C494-5D46-860A2571B201}"/>
              </a:ext>
            </a:extLst>
          </p:cNvPr>
          <p:cNvSpPr txBox="1"/>
          <p:nvPr/>
        </p:nvSpPr>
        <p:spPr>
          <a:xfrm>
            <a:off x="69779" y="4565065"/>
            <a:ext cx="5527457" cy="2031325"/>
          </a:xfrm>
          <a:prstGeom prst="rect">
            <a:avLst/>
          </a:prstGeom>
          <a:noFill/>
        </p:spPr>
        <p:txBody>
          <a:bodyPr wrap="square" rtlCol="0">
            <a:spAutoFit/>
          </a:bodyPr>
          <a:lstStyle/>
          <a:p>
            <a:r>
              <a:rPr lang="en-US" b="1" dirty="0"/>
              <a:t>Eigen vectors </a:t>
            </a:r>
            <a:r>
              <a:rPr lang="en-US" dirty="0"/>
              <a:t>are vectors which do not change direction after transformations (i.e., </a:t>
            </a:r>
            <a:r>
              <a:rPr lang="en-US" u="sng" dirty="0"/>
              <a:t>multiplication by a matrix</a:t>
            </a:r>
            <a:r>
              <a:rPr lang="en-US" dirty="0"/>
              <a:t>).  </a:t>
            </a:r>
            <a:r>
              <a:rPr lang="en-US" dirty="0">
                <a:solidFill>
                  <a:srgbClr val="6767F9"/>
                </a:solidFill>
              </a:rPr>
              <a:t>See the blue ones in above picture</a:t>
            </a:r>
          </a:p>
          <a:p>
            <a:endParaRPr lang="en-US" dirty="0"/>
          </a:p>
          <a:p>
            <a:r>
              <a:rPr lang="en-US" b="1" dirty="0"/>
              <a:t>Eigen values </a:t>
            </a:r>
            <a:r>
              <a:rPr lang="en-US" dirty="0"/>
              <a:t>are values by which the vectors are scaled (extended or squished), negative eigen values means opposition direction to original vector</a:t>
            </a:r>
            <a:endParaRPr lang="en-IN" dirty="0"/>
          </a:p>
        </p:txBody>
      </p:sp>
      <p:sp>
        <p:nvSpPr>
          <p:cNvPr id="3" name="Date Placeholder 2"/>
          <p:cNvSpPr>
            <a:spLocks noGrp="1"/>
          </p:cNvSpPr>
          <p:nvPr>
            <p:ph type="dt" sz="half" idx="10"/>
          </p:nvPr>
        </p:nvSpPr>
        <p:spPr/>
        <p:txBody>
          <a:bodyPr/>
          <a:lstStyle/>
          <a:p>
            <a:fld id="{E3ECCF31-6061-45F1-8954-28A5D0B183EE}"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4645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C43CBE-E8C7-23E8-C7AF-A75CD385B4D5}"/>
              </a:ext>
            </a:extLst>
          </p:cNvPr>
          <p:cNvSpPr>
            <a:spLocks noGrp="1"/>
          </p:cNvSpPr>
          <p:nvPr>
            <p:ph type="title"/>
          </p:nvPr>
        </p:nvSpPr>
        <p:spPr/>
        <p:txBody>
          <a:bodyPr/>
          <a:lstStyle/>
          <a:p>
            <a:r>
              <a:rPr lang="en-US" sz="3200" b="1" dirty="0"/>
              <a:t>Eigen decomposition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5269101-50FF-44AC-F488-B4A29F28763D}"/>
                  </a:ext>
                </a:extLst>
              </p:cNvPr>
              <p:cNvSpPr>
                <a:spLocks noGrp="1"/>
              </p:cNvSpPr>
              <p:nvPr>
                <p:ph idx="1"/>
              </p:nvPr>
            </p:nvSpPr>
            <p:spPr>
              <a:xfrm>
                <a:off x="127976" y="664828"/>
                <a:ext cx="5854166" cy="5818910"/>
              </a:xfrm>
              <a:solidFill>
                <a:schemeClr val="accent4">
                  <a:lumMod val="20000"/>
                  <a:lumOff val="80000"/>
                </a:schemeClr>
              </a:solidFill>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𝐴</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𝜆</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oMath>
                  </m:oMathPara>
                </a14:m>
                <a:endParaRPr lang="en-US" sz="1600" b="0" dirty="0"/>
              </a:p>
              <a:p>
                <a:pPr marL="0" indent="0">
                  <a:buNone/>
                </a:pPr>
                <a:endParaRPr lang="en-US" sz="1600" b="0" dirty="0"/>
              </a:p>
              <a:p>
                <a:pPr marL="0" indent="0" algn="ctr">
                  <a:buNone/>
                </a:pPr>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US" sz="1600" b="0" i="1" smtClean="0">
                          <a:latin typeface="Cambria Math" panose="02040503050406030204" pitchFamily="18" charset="0"/>
                          <a:ea typeface="Cambria Math" panose="02040503050406030204" pitchFamily="18" charset="0"/>
                        </a:rPr>
                        <m:t> </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=0</m:t>
                      </m:r>
                    </m:oMath>
                  </m:oMathPara>
                </a14:m>
                <a:endParaRPr lang="en-IN" sz="1600" dirty="0"/>
              </a:p>
              <a:p>
                <a:pPr marL="0" indent="0">
                  <a:buNone/>
                </a:pPr>
                <a:endParaRPr lang="en-IN" sz="1600" dirty="0"/>
              </a:p>
              <a:p>
                <a:pPr marL="0" indent="0">
                  <a:buNone/>
                </a:pPr>
                <a:r>
                  <a:rPr lang="en-US" sz="1600" b="0" i="0" dirty="0"/>
                  <a:t>The above means that area spanned after transformation is zero, i.e. determinant of first matrix is zero (or invertible) as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oMath>
                </a14:m>
                <a:r>
                  <a:rPr lang="en-US" sz="1600" b="0" i="0" dirty="0"/>
                  <a:t> cannot be zero</a:t>
                </a:r>
              </a:p>
              <a:p>
                <a:pPr marL="0" indent="0">
                  <a:buNone/>
                </a:pPr>
                <a:endParaRPr lang="en-US" sz="1600" b="0" i="0" dirty="0"/>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det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US" sz="1600" b="0" i="1" smtClean="0">
                          <a:latin typeface="Cambria Math" panose="02040503050406030204" pitchFamily="18" charset="0"/>
                        </a:rPr>
                        <m:t>=0</m:t>
                      </m:r>
                    </m:oMath>
                  </m:oMathPara>
                </a14:m>
                <a:endParaRPr lang="en-IN" sz="1600" dirty="0"/>
              </a:p>
              <a:p>
                <a:pPr marL="0" indent="0">
                  <a:buNone/>
                </a:pPr>
                <a:endParaRPr lang="en-IN" sz="1600" dirty="0"/>
              </a:p>
              <a:p>
                <a:pPr marL="0" indent="0">
                  <a:buNone/>
                </a:pPr>
                <a:r>
                  <a:rPr lang="en-IN" sz="1600" dirty="0"/>
                  <a:t>Specifically, say the transformation matrix </a:t>
                </a:r>
                <a14:m>
                  <m:oMath xmlns:m="http://schemas.openxmlformats.org/officeDocument/2006/math">
                    <m:r>
                      <a:rPr lang="en-IN" sz="1600" i="1" smtClean="0">
                        <a:solidFill>
                          <a:srgbClr val="C00000"/>
                        </a:solidFill>
                        <a:latin typeface="Cambria Math" panose="02040503050406030204" pitchFamily="18" charset="0"/>
                      </a:rPr>
                      <m:t>𝐴</m:t>
                    </m:r>
                    <m:r>
                      <a:rPr lang="en-IN" sz="1600" i="1" smtClean="0">
                        <a:solidFill>
                          <a:srgbClr val="C00000"/>
                        </a:solidFill>
                        <a:latin typeface="Cambria Math" panose="02040503050406030204" pitchFamily="18" charset="0"/>
                      </a:rPr>
                      <m:t>=</m:t>
                    </m:r>
                    <m:d>
                      <m:dPr>
                        <m:begChr m:val="["/>
                        <m:endChr m:val="]"/>
                        <m:ctrlPr>
                          <a:rPr lang="en-IN" sz="1600" i="1" smtClean="0">
                            <a:solidFill>
                              <a:srgbClr val="C00000"/>
                            </a:solidFill>
                            <a:latin typeface="Cambria Math" panose="02040503050406030204" pitchFamily="18" charset="0"/>
                          </a:rPr>
                        </m:ctrlPr>
                      </m:dPr>
                      <m:e>
                        <m:m>
                          <m:mPr>
                            <m:mcs>
                              <m:mc>
                                <m:mcPr>
                                  <m:count m:val="2"/>
                                  <m:mcJc m:val="center"/>
                                </m:mcPr>
                              </m:mc>
                            </m:mcs>
                            <m:ctrlPr>
                              <a:rPr lang="en-IN" sz="1600" i="1" smtClean="0">
                                <a:solidFill>
                                  <a:srgbClr val="C00000"/>
                                </a:solidFill>
                                <a:latin typeface="Cambria Math" panose="02040503050406030204" pitchFamily="18" charset="0"/>
                              </a:rPr>
                            </m:ctrlPr>
                          </m:mPr>
                          <m:mr>
                            <m:e>
                              <m:r>
                                <m:rPr>
                                  <m:brk m:alnAt="7"/>
                                </m:rPr>
                                <a:rPr lang="en-US" sz="1600" b="0" i="1" smtClean="0">
                                  <a:solidFill>
                                    <a:srgbClr val="C00000"/>
                                  </a:solidFill>
                                  <a:latin typeface="Cambria Math" panose="02040503050406030204" pitchFamily="18" charset="0"/>
                                </a:rPr>
                                <m:t>2</m:t>
                              </m:r>
                            </m:e>
                            <m:e>
                              <m:r>
                                <a:rPr lang="en-US" sz="1600" b="0" i="1" smtClean="0">
                                  <a:solidFill>
                                    <a:srgbClr val="C00000"/>
                                  </a:solidFill>
                                  <a:latin typeface="Cambria Math" panose="02040503050406030204" pitchFamily="18" charset="0"/>
                                </a:rPr>
                                <m:t>1</m:t>
                              </m:r>
                            </m:e>
                          </m:mr>
                          <m:mr>
                            <m:e>
                              <m:r>
                                <a:rPr lang="en-US" sz="1600" b="0" i="1" smtClean="0">
                                  <a:solidFill>
                                    <a:srgbClr val="C00000"/>
                                  </a:solidFill>
                                  <a:latin typeface="Cambria Math" panose="02040503050406030204" pitchFamily="18" charset="0"/>
                                </a:rPr>
                                <m:t>1</m:t>
                              </m:r>
                            </m:e>
                            <m:e>
                              <m:r>
                                <a:rPr lang="en-US" sz="1600" b="0" i="1" smtClean="0">
                                  <a:solidFill>
                                    <a:srgbClr val="C00000"/>
                                  </a:solidFill>
                                  <a:latin typeface="Cambria Math" panose="02040503050406030204" pitchFamily="18" charset="0"/>
                                </a:rPr>
                                <m:t>2</m:t>
                              </m:r>
                            </m:e>
                          </m:mr>
                        </m:m>
                      </m:e>
                    </m:d>
                  </m:oMath>
                </a14:m>
                <a:r>
                  <a:rPr lang="en-IN" sz="1600" dirty="0"/>
                  <a:t>, </a:t>
                </a:r>
              </a:p>
              <a:p>
                <a:pPr marL="0" indent="0">
                  <a:buNone/>
                </a:pPr>
                <a:r>
                  <a:rPr lang="en-IN" sz="1600" dirty="0"/>
                  <a:t>then </a:t>
                </a:r>
                <a14:m>
                  <m:oMath xmlns:m="http://schemas.openxmlformats.org/officeDocument/2006/math">
                    <m:r>
                      <m:rPr>
                        <m:sty m:val="p"/>
                      </m:rPr>
                      <a:rPr lang="en-US" sz="1600" b="0" i="0" smtClean="0">
                        <a:latin typeface="Cambria Math" panose="02040503050406030204" pitchFamily="18" charset="0"/>
                      </a:rPr>
                      <m:t>det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𝐴</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US" sz="1600" b="0" i="1" smtClean="0">
                        <a:latin typeface="Cambria Math" panose="02040503050406030204" pitchFamily="18" charset="0"/>
                      </a:rPr>
                      <m:t>=0</m:t>
                    </m:r>
                  </m:oMath>
                </a14:m>
                <a:r>
                  <a:rPr lang="en-IN" sz="1600" dirty="0"/>
                  <a:t> means</a:t>
                </a:r>
              </a:p>
              <a:p>
                <a:pPr marL="0" indent="0">
                  <a:buNone/>
                </a:pPr>
                <a:endParaRPr lang="en-IN" sz="1600" dirty="0"/>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𝑑𝑒𝑡</m:t>
                      </m:r>
                      <m:d>
                        <m:dPr>
                          <m:ctrlPr>
                            <a:rPr lang="en-US" sz="1600" b="0" i="1" smtClean="0">
                              <a:latin typeface="Cambria Math" panose="02040503050406030204" pitchFamily="18" charset="0"/>
                            </a:rPr>
                          </m:ctrlPr>
                        </m:dPr>
                        <m:e>
                          <m:r>
                            <a:rPr lang="en-IN" sz="1600" i="1" smtClean="0">
                              <a:latin typeface="Cambria Math" panose="02040503050406030204" pitchFamily="18" charset="0"/>
                            </a:rPr>
                            <m:t>𝐴</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𝐼</m:t>
                          </m:r>
                        </m:e>
                      </m:d>
                      <m:r>
                        <a:rPr lang="en-IN" sz="1600" i="1" smtClean="0">
                          <a:latin typeface="Cambria Math" panose="02040503050406030204" pitchFamily="18" charset="0"/>
                        </a:rPr>
                        <m:t>=</m:t>
                      </m:r>
                      <m:r>
                        <a:rPr lang="en-US" sz="1600" b="0" i="1" smtClean="0">
                          <a:latin typeface="Cambria Math" panose="02040503050406030204" pitchFamily="18" charset="0"/>
                        </a:rPr>
                        <m:t>𝑑𝑒𝑡</m:t>
                      </m:r>
                      <m:d>
                        <m:dPr>
                          <m:begChr m:val="["/>
                          <m:endChr m:val="]"/>
                          <m:ctrlPr>
                            <a:rPr lang="en-IN" sz="1600" i="1" smtClean="0">
                              <a:latin typeface="Cambria Math" panose="02040503050406030204" pitchFamily="18" charset="0"/>
                            </a:rPr>
                          </m:ctrlPr>
                        </m:dPr>
                        <m:e>
                          <m:m>
                            <m:mPr>
                              <m:mcs>
                                <m:mc>
                                  <m:mcPr>
                                    <m:count m:val="2"/>
                                    <m:mcJc m:val="center"/>
                                  </m:mcPr>
                                </m:mc>
                              </m:mcs>
                              <m:ctrlPr>
                                <a:rPr lang="en-IN" sz="1600" i="1" smtClean="0">
                                  <a:latin typeface="Cambria Math" panose="02040503050406030204" pitchFamily="18" charset="0"/>
                                </a:rPr>
                              </m:ctrlPr>
                            </m:mPr>
                            <m:mr>
                              <m:e>
                                <m:r>
                                  <m:rPr>
                                    <m:brk m:alnAt="7"/>
                                  </m:rPr>
                                  <a:rPr lang="en-US" sz="1600" b="0" i="1" smtClean="0">
                                    <a:latin typeface="Cambria Math" panose="02040503050406030204" pitchFamily="18" charset="0"/>
                                  </a:rPr>
                                  <m:t>2</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𝜆</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𝜆</m:t>
                                </m:r>
                              </m:e>
                            </m:mr>
                          </m:m>
                        </m:e>
                      </m:d>
                      <m:r>
                        <a:rPr lang="en-US" sz="1600" b="0" i="0"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oMath>
                  </m:oMathPara>
                </a14:m>
                <a:endParaRPr lang="en-IN" sz="1600" dirty="0"/>
              </a:p>
              <a:p>
                <a:pPr marL="0" indent="0">
                  <a:buNone/>
                </a:pPr>
                <a:endParaRPr lang="en-IN" sz="1600" dirty="0"/>
              </a:p>
              <a:p>
                <a:pPr marL="0" indent="0">
                  <a:buNone/>
                </a:pPr>
                <a:r>
                  <a:rPr lang="en-IN" sz="1600" dirty="0"/>
                  <a:t>i.e., it has two roots </a:t>
                </a:r>
                <a14:m>
                  <m:oMath xmlns:m="http://schemas.openxmlformats.org/officeDocument/2006/math">
                    <m:sSub>
                      <m:sSubPr>
                        <m:ctrlPr>
                          <a:rPr lang="en-IN" sz="1600" i="1" smtClean="0">
                            <a:latin typeface="Cambria Math" panose="02040503050406030204" pitchFamily="18" charset="0"/>
                          </a:rPr>
                        </m:ctrlPr>
                      </m:sSubPr>
                      <m:e>
                        <m:r>
                          <a:rPr lang="en-IN"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(=3)</m:t>
                    </m:r>
                  </m:oMath>
                </a14:m>
                <a:r>
                  <a:rPr lang="en-IN" sz="1600" dirty="0"/>
                  <a:t> (eigen values) and putting the roots into </a:t>
                </a:r>
                <a14:m>
                  <m:oMath xmlns:m="http://schemas.openxmlformats.org/officeDocument/2006/math">
                    <m:r>
                      <a:rPr lang="en-US" sz="1600" b="0" i="1" smtClean="0">
                        <a:latin typeface="Cambria Math" panose="02040503050406030204" pitchFamily="18" charset="0"/>
                      </a:rPr>
                      <m:t>𝐴</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𝜆</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𝑣</m:t>
                        </m:r>
                      </m:e>
                    </m:acc>
                  </m:oMath>
                </a14:m>
                <a:r>
                  <a:rPr lang="en-IN" sz="1600" dirty="0"/>
                  <a:t>, gives </a:t>
                </a:r>
                <a14:m>
                  <m:oMath xmlns:m="http://schemas.openxmlformats.org/officeDocument/2006/math">
                    <m:sSub>
                      <m:sSubPr>
                        <m:ctrlPr>
                          <a:rPr lang="en-IN"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IN"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mr>
                        </m:m>
                      </m:e>
                    </m:d>
                  </m:oMath>
                </a14:m>
                <a:r>
                  <a:rPr lang="en-IN" sz="1600" dirty="0"/>
                  <a:t> and </a:t>
                </a:r>
                <a14:m>
                  <m:oMath xmlns:m="http://schemas.openxmlformats.org/officeDocument/2006/math">
                    <m:sSub>
                      <m:sSubPr>
                        <m:ctrlPr>
                          <a:rPr lang="en-IN"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IN" sz="1600" i="1" smtClean="0">
                            <a:latin typeface="Cambria Math" panose="02040503050406030204" pitchFamily="18" charset="0"/>
                            <a:ea typeface="Cambria Math" panose="02040503050406030204" pitchFamily="18" charset="0"/>
                          </a:rPr>
                          <m:t>𝜆</m:t>
                        </m:r>
                        <m:r>
                          <a:rPr lang="en-US" sz="1600" b="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mr>
                        </m:m>
                      </m:e>
                    </m:d>
                  </m:oMath>
                </a14:m>
                <a:r>
                  <a:rPr lang="en-IN" sz="1600" dirty="0"/>
                  <a:t> </a:t>
                </a:r>
              </a:p>
            </p:txBody>
          </p:sp>
        </mc:Choice>
        <mc:Fallback xmlns="">
          <p:sp>
            <p:nvSpPr>
              <p:cNvPr id="3" name="Content Placeholder 2">
                <a:extLst>
                  <a:ext uri="{FF2B5EF4-FFF2-40B4-BE49-F238E27FC236}">
                    <a16:creationId xmlns:a16="http://schemas.microsoft.com/office/drawing/2014/main" id="{A5269101-50FF-44AC-F488-B4A29F28763D}"/>
                  </a:ext>
                </a:extLst>
              </p:cNvPr>
              <p:cNvSpPr>
                <a:spLocks noGrp="1" noRot="1" noChangeAspect="1" noMove="1" noResize="1" noEditPoints="1" noAdjustHandles="1" noChangeArrowheads="1" noChangeShapeType="1" noTextEdit="1"/>
              </p:cNvSpPr>
              <p:nvPr>
                <p:ph idx="1"/>
              </p:nvPr>
            </p:nvSpPr>
            <p:spPr>
              <a:xfrm>
                <a:off x="127976" y="664828"/>
                <a:ext cx="5854166" cy="5818910"/>
              </a:xfrm>
              <a:blipFill>
                <a:blip r:embed="rId2"/>
                <a:stretch>
                  <a:fillRect l="-625" t="-419" r="-625"/>
                </a:stretch>
              </a:blipFill>
            </p:spPr>
            <p:txBody>
              <a:bodyPr/>
              <a:lstStyle/>
              <a:p>
                <a:r>
                  <a:rPr lang="en-IN">
                    <a:noFill/>
                  </a:rPr>
                  <a:t> </a:t>
                </a:r>
              </a:p>
            </p:txBody>
          </p:sp>
        </mc:Fallback>
      </mc:AlternateContent>
      <p:sp>
        <p:nvSpPr>
          <p:cNvPr id="5" name="Left Brace 4">
            <a:extLst>
              <a:ext uri="{FF2B5EF4-FFF2-40B4-BE49-F238E27FC236}">
                <a16:creationId xmlns:a16="http://schemas.microsoft.com/office/drawing/2014/main" xmlns="" id="{0DC598F8-B3E6-8B81-B8D3-BB7A4FF0313C}"/>
              </a:ext>
            </a:extLst>
          </p:cNvPr>
          <p:cNvSpPr/>
          <p:nvPr/>
        </p:nvSpPr>
        <p:spPr>
          <a:xfrm rot="16200000">
            <a:off x="2701570" y="1157280"/>
            <a:ext cx="132257" cy="711725"/>
          </a:xfrm>
          <a:prstGeom prst="leftBrace">
            <a:avLst>
              <a:gd name="adj1" fmla="val 61979"/>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solidFill>
                <a:srgbClr val="C00000"/>
              </a:solidFill>
            </a:endParaRPr>
          </a:p>
        </p:txBody>
      </p:sp>
      <p:sp>
        <p:nvSpPr>
          <p:cNvPr id="6" name="TextBox 5">
            <a:extLst>
              <a:ext uri="{FF2B5EF4-FFF2-40B4-BE49-F238E27FC236}">
                <a16:creationId xmlns:a16="http://schemas.microsoft.com/office/drawing/2014/main" xmlns="" id="{D77A3E73-C044-7CF9-7E9B-17EA9B6F80B4}"/>
              </a:ext>
            </a:extLst>
          </p:cNvPr>
          <p:cNvSpPr txBox="1"/>
          <p:nvPr/>
        </p:nvSpPr>
        <p:spPr>
          <a:xfrm>
            <a:off x="1585079" y="1579271"/>
            <a:ext cx="3142267" cy="307777"/>
          </a:xfrm>
          <a:prstGeom prst="rect">
            <a:avLst/>
          </a:prstGeom>
          <a:noFill/>
        </p:spPr>
        <p:txBody>
          <a:bodyPr wrap="square" rtlCol="0">
            <a:spAutoFit/>
          </a:bodyPr>
          <a:lstStyle/>
          <a:p>
            <a:pPr algn="ctr"/>
            <a:r>
              <a:rPr lang="en-US" sz="1400" dirty="0">
                <a:solidFill>
                  <a:srgbClr val="C00000"/>
                </a:solidFill>
              </a:rPr>
              <a:t>Transformation Matrix for this equation</a:t>
            </a:r>
          </a:p>
        </p:txBody>
      </p:sp>
      <p:sp>
        <p:nvSpPr>
          <p:cNvPr id="7" name="TextBox 6">
            <a:extLst>
              <a:ext uri="{FF2B5EF4-FFF2-40B4-BE49-F238E27FC236}">
                <a16:creationId xmlns:a16="http://schemas.microsoft.com/office/drawing/2014/main" xmlns="" id="{1B0CB57A-AAE5-D9BB-7838-CE45A55AA047}"/>
              </a:ext>
            </a:extLst>
          </p:cNvPr>
          <p:cNvSpPr txBox="1"/>
          <p:nvPr/>
        </p:nvSpPr>
        <p:spPr>
          <a:xfrm>
            <a:off x="1585079" y="919783"/>
            <a:ext cx="3142267" cy="307777"/>
          </a:xfrm>
          <a:prstGeom prst="rect">
            <a:avLst/>
          </a:prstGeom>
          <a:noFill/>
        </p:spPr>
        <p:txBody>
          <a:bodyPr wrap="square" rtlCol="0">
            <a:spAutoFit/>
          </a:bodyPr>
          <a:lstStyle/>
          <a:p>
            <a:pPr algn="ctr"/>
            <a:r>
              <a:rPr lang="en-US" sz="1400" dirty="0">
                <a:solidFill>
                  <a:srgbClr val="C00000"/>
                </a:solidFill>
              </a:rPr>
              <a:t>Transformation Matrix for this equation</a:t>
            </a:r>
          </a:p>
        </p:txBody>
      </p:sp>
      <p:sp>
        <p:nvSpPr>
          <p:cNvPr id="8" name="Left Brace 7">
            <a:extLst>
              <a:ext uri="{FF2B5EF4-FFF2-40B4-BE49-F238E27FC236}">
                <a16:creationId xmlns:a16="http://schemas.microsoft.com/office/drawing/2014/main" xmlns="" id="{806CADD1-6BD3-E1B0-9A1D-3ADB2F20BB74}"/>
              </a:ext>
            </a:extLst>
          </p:cNvPr>
          <p:cNvSpPr/>
          <p:nvPr/>
        </p:nvSpPr>
        <p:spPr>
          <a:xfrm rot="16200000">
            <a:off x="2650541" y="852113"/>
            <a:ext cx="53341" cy="180974"/>
          </a:xfrm>
          <a:prstGeom prst="leftBrace">
            <a:avLst>
              <a:gd name="adj1" fmla="val 54323"/>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 name="Group 11">
            <a:extLst>
              <a:ext uri="{FF2B5EF4-FFF2-40B4-BE49-F238E27FC236}">
                <a16:creationId xmlns:a16="http://schemas.microsoft.com/office/drawing/2014/main" xmlns="" id="{317EB5AA-411D-69B0-1087-512C10AEC30B}"/>
              </a:ext>
            </a:extLst>
          </p:cNvPr>
          <p:cNvGrpSpPr/>
          <p:nvPr/>
        </p:nvGrpSpPr>
        <p:grpSpPr>
          <a:xfrm>
            <a:off x="6209859" y="600152"/>
            <a:ext cx="5266061" cy="5818910"/>
            <a:chOff x="6209859" y="600152"/>
            <a:chExt cx="5266061" cy="5818910"/>
          </a:xfrm>
        </p:grpSpPr>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xmlns="" id="{CEAD3FEC-6F6E-AE38-A9B6-4ECB1C7944A3}"/>
                    </a:ext>
                  </a:extLst>
                </p:cNvPr>
                <p:cNvSpPr txBox="1">
                  <a:spLocks/>
                </p:cNvSpPr>
                <p:nvPr/>
              </p:nvSpPr>
              <p:spPr>
                <a:xfrm>
                  <a:off x="6209859" y="600152"/>
                  <a:ext cx="5266061"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Generally we can say that: </a:t>
                  </a:r>
                  <a14:m>
                    <m:oMath xmlns:m="http://schemas.openxmlformats.org/officeDocument/2006/math">
                      <m:r>
                        <a:rPr lang="en-US" sz="1600" i="1" smtClean="0">
                          <a:latin typeface="Cambria Math" panose="02040503050406030204" pitchFamily="18" charset="0"/>
                        </a:rPr>
                        <m:t>𝐴</m:t>
                      </m:r>
                      <m:acc>
                        <m:accPr>
                          <m:chr m:val="⃑"/>
                          <m:ctrlPr>
                            <a:rPr lang="en-US" sz="1600" i="1">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acc>
                      <m:r>
                        <a:rPr lang="en-US" sz="1600" i="1">
                          <a:latin typeface="Cambria Math" panose="02040503050406030204" pitchFamily="18" charset="0"/>
                        </a:rPr>
                        <m:t>= </m:t>
                      </m:r>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1</m:t>
                          </m:r>
                        </m:sub>
                      </m:sSub>
                      <m:acc>
                        <m:accPr>
                          <m:chr m:val="⃗"/>
                          <m:ctrlPr>
                            <a:rPr lang="en-US" sz="1600" i="1" smtClean="0">
                              <a:latin typeface="Cambria Math" panose="02040503050406030204" pitchFamily="18" charset="0"/>
                              <a:ea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acc>
                    </m:oMath>
                  </a14:m>
                  <a:endParaRPr lang="en-US" sz="1600" dirty="0"/>
                </a:p>
                <a:p>
                  <a:pPr marL="0" indent="0">
                    <a:buNone/>
                  </a:pPr>
                  <a:endParaRPr lang="en-US" sz="1600" dirty="0"/>
                </a:p>
                <a:p>
                  <a:pPr marL="0" indent="0" algn="ctr">
                    <a:buNone/>
                  </a:pPr>
                  <a14:m>
                    <m:oMath xmlns:m="http://schemas.openxmlformats.org/officeDocument/2006/math">
                      <m:r>
                        <a:rPr lang="en-US" sz="1600" i="1" smtClean="0">
                          <a:latin typeface="Cambria Math" panose="02040503050406030204" pitchFamily="18" charset="0"/>
                        </a:rPr>
                        <m:t>𝐴</m:t>
                      </m:r>
                      <m:acc>
                        <m:accPr>
                          <m:chr m:val="⃑"/>
                          <m:ctrlPr>
                            <a:rPr lang="en-US" sz="1600" i="1">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acc>
                      <m:r>
                        <a:rPr lang="en-US" sz="1600" i="1">
                          <a:latin typeface="Cambria Math" panose="02040503050406030204" pitchFamily="18" charset="0"/>
                        </a:rPr>
                        <m:t>= </m:t>
                      </m:r>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2</m:t>
                          </m:r>
                        </m:sub>
                      </m:sSub>
                      <m:acc>
                        <m:accPr>
                          <m:chr m:val="⃗"/>
                          <m:ctrlPr>
                            <a:rPr lang="en-US" sz="1600" i="1" smtClean="0">
                              <a:latin typeface="Cambria Math" panose="02040503050406030204" pitchFamily="18" charset="0"/>
                              <a:ea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acc>
                    </m:oMath>
                  </a14:m>
                  <a:r>
                    <a:rPr lang="en-US" sz="1600" dirty="0"/>
                    <a:t> </a:t>
                  </a:r>
                </a:p>
                <a:p>
                  <a:pPr marL="0" indent="0" algn="ctr">
                    <a:buNone/>
                  </a:pPr>
                  <a:endParaRPr lang="en-US" sz="1600" dirty="0"/>
                </a:p>
                <a:p>
                  <a:pPr marL="0" indent="0">
                    <a:buNone/>
                  </a:pPr>
                  <a:r>
                    <a:rPr lang="en-US" sz="1600" dirty="0"/>
                    <a:t>	</a:t>
                  </a:r>
                  <a14:m>
                    <m:oMath xmlns:m="http://schemas.openxmlformats.org/officeDocument/2006/math">
                      <m:r>
                        <a:rPr lang="en-US" sz="1600" i="1" smtClean="0">
                          <a:latin typeface="Cambria Math" panose="02040503050406030204" pitchFamily="18" charset="0"/>
                        </a:rPr>
                        <m:t>𝐴</m:t>
                      </m:r>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mr>
                          </m:m>
                        </m:e>
                      </m:d>
                      <m:r>
                        <a:rPr lang="en-US" sz="1600" i="1" smtClean="0">
                          <a:latin typeface="Cambria Math" panose="02040503050406030204" pitchFamily="18" charset="0"/>
                        </a:rPr>
                        <m:t>=</m:t>
                      </m:r>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2</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mr>
                          </m:m>
                        </m:e>
                      </m:d>
                    </m:oMath>
                  </a14:m>
                  <a:r>
                    <a:rPr lang="en-US" sz="1600" dirty="0"/>
                    <a:t> = </a:t>
                  </a:r>
                  <a14:m>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1</m:t>
                                    </m:r>
                                  </m:sub>
                                </m:sSub>
                              </m:e>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2</m:t>
                                    </m:r>
                                  </m:sub>
                                </m:sSub>
                              </m:e>
                            </m:mr>
                          </m:m>
                        </m:e>
                      </m:d>
                      <m:d>
                        <m:dPr>
                          <m:begChr m:val="["/>
                          <m:endChr m:val="]"/>
                          <m:ctrlPr>
                            <a:rPr lang="en-US" sz="1600" i="1" smtClean="0">
                              <a:latin typeface="Cambria Math" panose="02040503050406030204" pitchFamily="18" charset="0"/>
                            </a:rPr>
                          </m:ctrlPr>
                        </m:dPr>
                        <m:e>
                          <m:m>
                            <m:mPr>
                              <m:mcs>
                                <m:mc>
                                  <m:mcPr>
                                    <m:count m:val="1"/>
                                    <m:mcJc m:val="center"/>
                                  </m:mcPr>
                                </m:mc>
                              </m:mcs>
                              <m:ctrlPr>
                                <a:rPr lang="en-US" sz="1600" i="1" smtClean="0">
                                  <a:latin typeface="Cambria Math" panose="02040503050406030204" pitchFamily="18" charset="0"/>
                                </a:rPr>
                              </m:ctrlPr>
                            </m:mPr>
                            <m:m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1</m:t>
                                    </m:r>
                                  </m:sub>
                                </m:sSub>
                              </m:e>
                            </m:mr>
                            <m:m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2</m:t>
                                    </m:r>
                                  </m:sub>
                                </m:sSub>
                              </m:e>
                            </m:mr>
                          </m:m>
                        </m:e>
                      </m:d>
                    </m:oMath>
                  </a14:m>
                  <a:endParaRPr lang="en-US" sz="1600" dirty="0"/>
                </a:p>
                <a:p>
                  <a:pPr marL="0" indent="0">
                    <a:buFont typeface="Arial" panose="020B0604020202020204" pitchFamily="34" charset="0"/>
                    <a:buNone/>
                  </a:pPr>
                  <a:endParaRPr lang="en-US" sz="1600" dirty="0"/>
                </a:p>
                <a:p>
                  <a:pPr marL="0" indent="0">
                    <a:buNone/>
                  </a:pPr>
                  <a:r>
                    <a:rPr lang="en-IN" sz="1600" dirty="0"/>
                    <a:t>Or.</a:t>
                  </a:r>
                  <a:r>
                    <a:rPr lang="en-US" sz="1600" b="0" dirty="0"/>
                    <a:t> 		</a:t>
                  </a:r>
                  <a14:m>
                    <m:oMath xmlns:m="http://schemas.openxmlformats.org/officeDocument/2006/math">
                      <m:r>
                        <a:rPr lang="en-US" sz="1600" b="1" i="1" smtClean="0">
                          <a:latin typeface="Cambria Math" panose="02040503050406030204" pitchFamily="18" charset="0"/>
                        </a:rPr>
                        <m:t>𝑨</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r>
                        <a:rPr lang="el-GR" sz="1600" b="1" i="1" smtClean="0">
                          <a:latin typeface="Cambria Math" panose="02040503050406030204" pitchFamily="18" charset="0"/>
                          <a:ea typeface="Cambria Math" panose="02040503050406030204" pitchFamily="18" charset="0"/>
                        </a:rPr>
                        <m:t>𝜦</m:t>
                      </m:r>
                    </m:oMath>
                  </a14:m>
                  <a:r>
                    <a:rPr lang="en-US" sz="1600" b="0" dirty="0"/>
                    <a:t>	(</a:t>
                  </a:r>
                  <a:r>
                    <a:rPr lang="el-GR" sz="1600" b="0" dirty="0"/>
                    <a:t>Λ</a:t>
                  </a:r>
                  <a:r>
                    <a:rPr lang="en-US" sz="1600" b="0" dirty="0"/>
                    <a:t> is capital </a:t>
                  </a:r>
                  <a:r>
                    <a:rPr lang="el-GR" sz="1600" b="0" dirty="0"/>
                    <a:t>λ</a:t>
                  </a:r>
                  <a:r>
                    <a:rPr lang="en-US" sz="1600" b="0" dirty="0"/>
                    <a:t>)</a:t>
                  </a:r>
                </a:p>
                <a:p>
                  <a:pPr marL="0" indent="0">
                    <a:buNone/>
                  </a:pPr>
                  <a:endParaRPr lang="en-US" sz="1600" dirty="0"/>
                </a:p>
                <a:p>
                  <a:pPr marL="0" indent="0" algn="ctr">
                    <a:buNone/>
                  </a:pPr>
                  <a:r>
                    <a:rPr lang="en-US" sz="1600" dirty="0"/>
                    <a:t>(</a:t>
                  </a:r>
                  <a14:m>
                    <m:oMath xmlns:m="http://schemas.openxmlformats.org/officeDocument/2006/math">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e>
                        <m:sup>
                          <m:r>
                            <a:rPr lang="en-US" sz="1600" b="0" i="1" smtClean="0">
                              <a:latin typeface="Cambria Math" panose="02040503050406030204" pitchFamily="18" charset="0"/>
                            </a:rPr>
                            <m:t>−1</m:t>
                          </m:r>
                        </m:sup>
                      </m:sSup>
                      <m:r>
                        <a:rPr lang="en-US" sz="1600" b="0" i="1" smtClean="0">
                          <a:latin typeface="Cambria Math" panose="02040503050406030204" pitchFamily="18" charset="0"/>
                        </a:rPr>
                        <m:t>)</m:t>
                      </m:r>
                      <m:r>
                        <a:rPr lang="en-US" sz="1600" b="0" i="1" smtClean="0">
                          <a:latin typeface="Cambria Math" panose="02040503050406030204" pitchFamily="18" charset="0"/>
                        </a:rPr>
                        <m:t>𝐴</m:t>
                      </m:r>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e>
                            <m:sup>
                              <m:r>
                                <a:rPr lang="en-US" sz="1600" b="0" i="1" smtClean="0">
                                  <a:latin typeface="Cambria Math" panose="02040503050406030204" pitchFamily="18" charset="0"/>
                                </a:rPr>
                                <m:t>−1</m:t>
                              </m:r>
                            </m:sup>
                          </m:sSup>
                        </m:e>
                      </m:d>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r>
                        <a:rPr lang="el-GR" sz="1600" b="0" i="1" smtClean="0">
                          <a:latin typeface="Cambria Math" panose="02040503050406030204" pitchFamily="18" charset="0"/>
                          <a:ea typeface="Cambria Math" panose="02040503050406030204" pitchFamily="18" charset="0"/>
                        </a:rPr>
                        <m:t>𝛬</m:t>
                      </m:r>
                    </m:oMath>
                  </a14:m>
                  <a:r>
                    <a:rPr lang="en-US" sz="1600" b="0" dirty="0">
                      <a:ea typeface="Cambria Math" panose="02040503050406030204" pitchFamily="18" charset="0"/>
                    </a:rPr>
                    <a:t>…..(remember </a:t>
                  </a:r>
                  <a14:m>
                    <m:oMath xmlns:m="http://schemas.openxmlformats.org/officeDocument/2006/math">
                      <m:d>
                        <m:dPr>
                          <m:ctrlPr>
                            <a:rPr lang="en-US" sz="1600" b="0" i="1" smtClean="0">
                              <a:latin typeface="Cambria Math" panose="02040503050406030204" pitchFamily="18" charset="0"/>
                            </a:rPr>
                          </m:ctrlPr>
                        </m:dPr>
                        <m:e>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e>
                            <m:sup>
                              <m:r>
                                <a:rPr lang="en-US" sz="1600" b="0" i="1" smtClean="0">
                                  <a:latin typeface="Cambria Math" panose="02040503050406030204" pitchFamily="18" charset="0"/>
                                </a:rPr>
                                <m:t>−1</m:t>
                              </m:r>
                            </m:sup>
                          </m:sSup>
                        </m:e>
                      </m:d>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𝑣</m:t>
                          </m:r>
                        </m:e>
                      </m:acc>
                      <m:r>
                        <a:rPr lang="en-US" sz="1600" b="0" i="1" smtClean="0">
                          <a:latin typeface="Cambria Math" panose="02040503050406030204" pitchFamily="18" charset="0"/>
                        </a:rPr>
                        <m:t> </m:t>
                      </m:r>
                    </m:oMath>
                  </a14:m>
                  <a:r>
                    <a:rPr lang="en-US" sz="1600" b="0" dirty="0">
                      <a:ea typeface="Cambria Math" panose="02040503050406030204" pitchFamily="18" charset="0"/>
                    </a:rPr>
                    <a:t>=</a:t>
                  </a:r>
                  <a:r>
                    <a:rPr lang="el-GR" sz="1600" b="0" dirty="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𝐼</m:t>
                      </m:r>
                    </m:oMath>
                  </a14:m>
                  <a:r>
                    <a:rPr lang="en-US" sz="1600" b="0" dirty="0">
                      <a:ea typeface="Cambria Math" panose="02040503050406030204" pitchFamily="18" charset="0"/>
                    </a:rPr>
                    <a:t>)</a:t>
                  </a:r>
                </a:p>
                <a:p>
                  <a:pPr marL="0" indent="0" algn="ctr">
                    <a:buNone/>
                  </a:pP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r>
                        <a:rPr lang="en-US" sz="1600" b="1" i="1" smtClean="0">
                          <a:latin typeface="Cambria Math" panose="02040503050406030204" pitchFamily="18" charset="0"/>
                        </a:rPr>
                        <m:t>𝑨</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[always] or </a:t>
                  </a: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𝑻</m:t>
                          </m:r>
                        </m:sup>
                      </m:sSup>
                      <m:r>
                        <a:rPr lang="en-US" sz="1600" b="1" i="1" smtClean="0">
                          <a:latin typeface="Cambria Math" panose="02040503050406030204" pitchFamily="18" charset="0"/>
                        </a:rPr>
                        <m:t>𝑨</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t>
                  </a:r>
                  <a14:m>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𝒊𝒇</m:t>
                          </m:r>
                          <m:r>
                            <a:rPr lang="en-US" sz="1600" b="1" i="1" smtClean="0">
                              <a:latin typeface="Cambria Math" panose="02040503050406030204" pitchFamily="18" charset="0"/>
                            </a:rPr>
                            <m:t> </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𝑻</m:t>
                          </m:r>
                        </m:sup>
                      </m:sSup>
                    </m:oMath>
                  </a14:m>
                  <a:r>
                    <a:rPr lang="en-US" sz="1600" b="1" dirty="0"/>
                    <a:t> </a:t>
                  </a:r>
                  <a14:m>
                    <m:oMath xmlns:m="http://schemas.openxmlformats.org/officeDocument/2006/math">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oMath>
                  </a14:m>
                  <a:r>
                    <a:rPr lang="en-US" sz="1600" b="1" dirty="0">
                      <a:ea typeface="Cambria Math" panose="02040503050406030204" pitchFamily="18" charset="0"/>
                    </a:rPr>
                    <a:t>= I]</a:t>
                  </a:r>
                </a:p>
                <a:p>
                  <a:pPr marL="0" indent="0" algn="ctr">
                    <a:buNone/>
                  </a:pPr>
                  <a:r>
                    <a:rPr lang="en-US" sz="1600" b="1" dirty="0">
                      <a:ea typeface="Cambria Math" panose="02040503050406030204" pitchFamily="18" charset="0"/>
                    </a:rPr>
                    <a:t>Or</a:t>
                  </a:r>
                </a:p>
                <a:p>
                  <a:pPr marL="0" indent="0" algn="ctr">
                    <a:buNone/>
                  </a:pPr>
                  <a14:m>
                    <m:oMath xmlns:m="http://schemas.openxmlformats.org/officeDocument/2006/math">
                      <m:r>
                        <a:rPr lang="en-US" sz="1600" b="1" i="1" smtClean="0">
                          <a:latin typeface="Cambria Math" panose="02040503050406030204" pitchFamily="18" charset="0"/>
                        </a:rPr>
                        <m:t>𝑨</m:t>
                      </m:r>
                      <m:r>
                        <a:rPr lang="en-US" sz="1600" b="1" i="1" smtClean="0">
                          <a:latin typeface="Cambria Math" panose="02040503050406030204" pitchFamily="18" charset="0"/>
                        </a:rPr>
                        <m:t>=</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t>
                  </a: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oMath>
                  </a14:m>
                  <a:r>
                    <a:rPr lang="en-US" sz="1600" b="1" dirty="0">
                      <a:ea typeface="Cambria Math" panose="02040503050406030204" pitchFamily="18" charset="0"/>
                    </a:rPr>
                    <a:t> [This is called Eigen decomposition]</a:t>
                  </a: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mc:Choice>
          <mc:Fallback xmlns="">
            <p:sp>
              <p:nvSpPr>
                <p:cNvPr id="9" name="Content Placeholder 2">
                  <a:extLst>
                    <a:ext uri="{FF2B5EF4-FFF2-40B4-BE49-F238E27FC236}">
                      <a16:creationId xmlns:a16="http://schemas.microsoft.com/office/drawing/2014/main" id="{CEAD3FEC-6F6E-AE38-A9B6-4ECB1C7944A3}"/>
                    </a:ext>
                  </a:extLst>
                </p:cNvPr>
                <p:cNvSpPr txBox="1">
                  <a:spLocks noRot="1" noChangeAspect="1" noMove="1" noResize="1" noEditPoints="1" noAdjustHandles="1" noChangeArrowheads="1" noChangeShapeType="1" noTextEdit="1"/>
                </p:cNvSpPr>
                <p:nvPr/>
              </p:nvSpPr>
              <p:spPr>
                <a:xfrm>
                  <a:off x="6209859" y="600152"/>
                  <a:ext cx="5266061" cy="5818910"/>
                </a:xfrm>
                <a:prstGeom prst="rect">
                  <a:avLst/>
                </a:prstGeom>
                <a:blipFill>
                  <a:blip r:embed="rId3"/>
                  <a:stretch>
                    <a:fillRect l="-694" t="-733"/>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xmlns="" id="{513413A1-DE1C-0F09-7265-9DE1987AC2F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200000"/>
                      </a14:imgEffect>
                    </a14:imgLayer>
                  </a14:imgProps>
                </a:ext>
              </a:extLst>
            </a:blip>
            <a:stretch>
              <a:fillRect/>
            </a:stretch>
          </p:blipFill>
          <p:spPr>
            <a:xfrm>
              <a:off x="6426542" y="5097975"/>
              <a:ext cx="4832694" cy="1321087"/>
            </a:xfrm>
            <a:prstGeom prst="rect">
              <a:avLst/>
            </a:prstGeom>
          </p:spPr>
        </p:pic>
      </p:grpSp>
      <p:sp>
        <p:nvSpPr>
          <p:cNvPr id="4" name="Date Placeholder 3"/>
          <p:cNvSpPr>
            <a:spLocks noGrp="1"/>
          </p:cNvSpPr>
          <p:nvPr>
            <p:ph type="dt" sz="half" idx="10"/>
          </p:nvPr>
        </p:nvSpPr>
        <p:spPr/>
        <p:txBody>
          <a:bodyPr/>
          <a:lstStyle/>
          <a:p>
            <a:fld id="{B32A42C0-86C9-4629-BF50-7C7E8296221E}" type="datetime1">
              <a:rPr lang="en-IN" smtClean="0"/>
              <a:t>11-02-2025</a:t>
            </a:fld>
            <a:endParaRPr lang="en-IN"/>
          </a:p>
        </p:txBody>
      </p:sp>
      <p:sp>
        <p:nvSpPr>
          <p:cNvPr id="10" name="Footer Placeholder 9"/>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398435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C43CBE-E8C7-23E8-C7AF-A75CD385B4D5}"/>
              </a:ext>
            </a:extLst>
          </p:cNvPr>
          <p:cNvSpPr>
            <a:spLocks noGrp="1"/>
          </p:cNvSpPr>
          <p:nvPr>
            <p:ph type="title"/>
          </p:nvPr>
        </p:nvSpPr>
        <p:spPr/>
        <p:txBody>
          <a:bodyPr/>
          <a:lstStyle/>
          <a:p>
            <a:r>
              <a:rPr lang="en-US" sz="3200" b="1" dirty="0"/>
              <a:t>Singular Value Decomposition : A = USV</a:t>
            </a:r>
            <a:r>
              <a:rPr lang="en-US" sz="3200" b="1" baseline="30000" dirty="0"/>
              <a:t>T </a:t>
            </a:r>
            <a:r>
              <a:rPr lang="en-US" sz="3200" b="1" dirty="0"/>
              <a:t>: What is SVD?</a:t>
            </a:r>
            <a:endParaRPr lang="en-IN" baseline="30000" dirty="0"/>
          </a:p>
        </p:txBody>
      </p:sp>
      <p:sp>
        <p:nvSpPr>
          <p:cNvPr id="13" name="TextBox 12">
            <a:extLst>
              <a:ext uri="{FF2B5EF4-FFF2-40B4-BE49-F238E27FC236}">
                <a16:creationId xmlns:a16="http://schemas.microsoft.com/office/drawing/2014/main" xmlns="" id="{79713D6E-795C-9166-8D9A-CF8CDC5E077A}"/>
              </a:ext>
            </a:extLst>
          </p:cNvPr>
          <p:cNvSpPr txBox="1"/>
          <p:nvPr/>
        </p:nvSpPr>
        <p:spPr>
          <a:xfrm>
            <a:off x="1542472" y="6596390"/>
            <a:ext cx="7915564" cy="261610"/>
          </a:xfrm>
          <a:prstGeom prst="rect">
            <a:avLst/>
          </a:prstGeom>
          <a:noFill/>
        </p:spPr>
        <p:txBody>
          <a:bodyPr wrap="square">
            <a:spAutoFit/>
          </a:bodyPr>
          <a:lstStyle>
            <a:defPPr>
              <a:defRPr lang="en-US"/>
            </a:defPPr>
            <a:lvl1pPr>
              <a:defRPr sz="1100" b="0" i="0" u="sng">
                <a:effectLst/>
                <a:latin typeface="sohne"/>
              </a:defRPr>
            </a:lvl1pPr>
          </a:lstStyle>
          <a:p>
            <a:r>
              <a:rPr lang="en-IN" dirty="0"/>
              <a:t>Special Matrix properties : https://jonathan-hui.medium.com/machine-learning-linear-algebra-special-matrices-c750cd742dfe</a:t>
            </a:r>
          </a:p>
        </p:txBody>
      </p:sp>
      <p:grpSp>
        <p:nvGrpSpPr>
          <p:cNvPr id="38" name="Group 37">
            <a:extLst>
              <a:ext uri="{FF2B5EF4-FFF2-40B4-BE49-F238E27FC236}">
                <a16:creationId xmlns:a16="http://schemas.microsoft.com/office/drawing/2014/main" xmlns="" id="{11867C08-E875-7542-AB65-5E8D36B5B933}"/>
              </a:ext>
            </a:extLst>
          </p:cNvPr>
          <p:cNvGrpSpPr/>
          <p:nvPr/>
        </p:nvGrpSpPr>
        <p:grpSpPr>
          <a:xfrm>
            <a:off x="5740028" y="537978"/>
            <a:ext cx="6451972" cy="5922235"/>
            <a:chOff x="5740028" y="537978"/>
            <a:chExt cx="6451972" cy="5922235"/>
          </a:xfrm>
        </p:grpSpPr>
        <p:grpSp>
          <p:nvGrpSpPr>
            <p:cNvPr id="39" name="Group 38">
              <a:extLst>
                <a:ext uri="{FF2B5EF4-FFF2-40B4-BE49-F238E27FC236}">
                  <a16:creationId xmlns:a16="http://schemas.microsoft.com/office/drawing/2014/main" xmlns="" id="{15B931E9-C05F-4FF5-1E80-56D5F6FA3B5B}"/>
                </a:ext>
              </a:extLst>
            </p:cNvPr>
            <p:cNvGrpSpPr/>
            <p:nvPr/>
          </p:nvGrpSpPr>
          <p:grpSpPr>
            <a:xfrm>
              <a:off x="5740028" y="537978"/>
              <a:ext cx="6301168" cy="4568246"/>
              <a:chOff x="5523345" y="646462"/>
              <a:chExt cx="6301168" cy="4568246"/>
            </a:xfrm>
          </p:grpSpPr>
          <p:pic>
            <p:nvPicPr>
              <p:cNvPr id="47" name="Picture 46">
                <a:extLst>
                  <a:ext uri="{FF2B5EF4-FFF2-40B4-BE49-F238E27FC236}">
                    <a16:creationId xmlns:a16="http://schemas.microsoft.com/office/drawing/2014/main" xmlns="" id="{2994CE86-68AB-F511-2311-135B9C4E4514}"/>
                  </a:ext>
                </a:extLst>
              </p:cNvPr>
              <p:cNvPicPr>
                <a:picLocks noChangeAspect="1"/>
              </p:cNvPicPr>
              <p:nvPr/>
            </p:nvPicPr>
            <p:blipFill>
              <a:blip r:embed="rId2"/>
              <a:stretch>
                <a:fillRect/>
              </a:stretch>
            </p:blipFill>
            <p:spPr>
              <a:xfrm>
                <a:off x="7749309" y="646462"/>
                <a:ext cx="1551709" cy="710881"/>
              </a:xfrm>
              <a:prstGeom prst="rect">
                <a:avLst/>
              </a:prstGeom>
            </p:spPr>
          </p:pic>
          <p:pic>
            <p:nvPicPr>
              <p:cNvPr id="48" name="Picture 47">
                <a:extLst>
                  <a:ext uri="{FF2B5EF4-FFF2-40B4-BE49-F238E27FC236}">
                    <a16:creationId xmlns:a16="http://schemas.microsoft.com/office/drawing/2014/main" xmlns="" id="{AF3B8072-3F19-88F7-3AA9-85840671148B}"/>
                  </a:ext>
                </a:extLst>
              </p:cNvPr>
              <p:cNvPicPr>
                <a:picLocks noChangeAspect="1"/>
              </p:cNvPicPr>
              <p:nvPr/>
            </p:nvPicPr>
            <p:blipFill>
              <a:blip r:embed="rId3"/>
              <a:stretch>
                <a:fillRect/>
              </a:stretch>
            </p:blipFill>
            <p:spPr>
              <a:xfrm>
                <a:off x="5742199" y="1352338"/>
                <a:ext cx="6082314" cy="2167745"/>
              </a:xfrm>
              <a:prstGeom prst="rect">
                <a:avLst/>
              </a:prstGeom>
            </p:spPr>
          </p:pic>
          <p:pic>
            <p:nvPicPr>
              <p:cNvPr id="49" name="Picture 48">
                <a:extLst>
                  <a:ext uri="{FF2B5EF4-FFF2-40B4-BE49-F238E27FC236}">
                    <a16:creationId xmlns:a16="http://schemas.microsoft.com/office/drawing/2014/main" xmlns="" id="{EE18018B-41AA-2A40-7803-872AC96316CA}"/>
                  </a:ext>
                </a:extLst>
              </p:cNvPr>
              <p:cNvPicPr>
                <a:picLocks noChangeAspect="1"/>
              </p:cNvPicPr>
              <p:nvPr/>
            </p:nvPicPr>
            <p:blipFill>
              <a:blip r:embed="rId4"/>
              <a:stretch>
                <a:fillRect/>
              </a:stretch>
            </p:blipFill>
            <p:spPr>
              <a:xfrm>
                <a:off x="5523345" y="4130806"/>
                <a:ext cx="6147062" cy="1083902"/>
              </a:xfrm>
              <a:prstGeom prst="rect">
                <a:avLst/>
              </a:prstGeom>
            </p:spPr>
          </p:pic>
          <p:cxnSp>
            <p:nvCxnSpPr>
              <p:cNvPr id="50" name="Straight Arrow Connector 49">
                <a:extLst>
                  <a:ext uri="{FF2B5EF4-FFF2-40B4-BE49-F238E27FC236}">
                    <a16:creationId xmlns:a16="http://schemas.microsoft.com/office/drawing/2014/main" xmlns="" id="{2F2464F9-DD0F-B951-3C23-A6B87E47CA0C}"/>
                  </a:ext>
                </a:extLst>
              </p:cNvPr>
              <p:cNvCxnSpPr/>
              <p:nvPr/>
            </p:nvCxnSpPr>
            <p:spPr>
              <a:xfrm>
                <a:off x="6446982" y="3325091"/>
                <a:ext cx="674254" cy="11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EB0122FF-296A-AFD9-8F87-9317FBCBF6E5}"/>
                  </a:ext>
                </a:extLst>
              </p:cNvPr>
              <p:cNvCxnSpPr>
                <a:cxnSpLocks/>
              </p:cNvCxnSpPr>
              <p:nvPr/>
            </p:nvCxnSpPr>
            <p:spPr>
              <a:xfrm>
                <a:off x="7536873" y="3325091"/>
                <a:ext cx="212436" cy="11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D3416377-E0E7-9D0C-4C55-F86EAD279C40}"/>
                  </a:ext>
                </a:extLst>
              </p:cNvPr>
              <p:cNvCxnSpPr>
                <a:cxnSpLocks/>
              </p:cNvCxnSpPr>
              <p:nvPr/>
            </p:nvCxnSpPr>
            <p:spPr>
              <a:xfrm>
                <a:off x="9035604" y="3429000"/>
                <a:ext cx="514796" cy="875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EBCD5A17-7074-52E0-DDFD-8358891489BD}"/>
                  </a:ext>
                </a:extLst>
              </p:cNvPr>
              <p:cNvCxnSpPr>
                <a:cxnSpLocks/>
              </p:cNvCxnSpPr>
              <p:nvPr/>
            </p:nvCxnSpPr>
            <p:spPr>
              <a:xfrm flipH="1">
                <a:off x="11466118" y="3429000"/>
                <a:ext cx="204289" cy="1484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6E204BE2-150E-57D9-F26C-82D9640F3BD7}"/>
                  </a:ext>
                </a:extLst>
              </p:cNvPr>
              <p:cNvCxnSpPr>
                <a:cxnSpLocks/>
              </p:cNvCxnSpPr>
              <p:nvPr/>
            </p:nvCxnSpPr>
            <p:spPr>
              <a:xfrm>
                <a:off x="10049164" y="2912191"/>
                <a:ext cx="0" cy="1760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Left Brace 39">
              <a:extLst>
                <a:ext uri="{FF2B5EF4-FFF2-40B4-BE49-F238E27FC236}">
                  <a16:creationId xmlns:a16="http://schemas.microsoft.com/office/drawing/2014/main" xmlns="" id="{892E87C6-CB29-81A2-F556-22C8B91F1291}"/>
                </a:ext>
              </a:extLst>
            </p:cNvPr>
            <p:cNvSpPr/>
            <p:nvPr/>
          </p:nvSpPr>
          <p:spPr>
            <a:xfrm rot="16200000">
              <a:off x="7516719" y="4393510"/>
              <a:ext cx="261609" cy="1293463"/>
            </a:xfrm>
            <a:prstGeom prst="leftBrace">
              <a:avLst>
                <a:gd name="adj1" fmla="val 360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1" name="Left Brace 40">
              <a:extLst>
                <a:ext uri="{FF2B5EF4-FFF2-40B4-BE49-F238E27FC236}">
                  <a16:creationId xmlns:a16="http://schemas.microsoft.com/office/drawing/2014/main" xmlns="" id="{C4AF9645-DDD8-59B0-509E-39265E47BC28}"/>
                </a:ext>
              </a:extLst>
            </p:cNvPr>
            <p:cNvSpPr/>
            <p:nvPr/>
          </p:nvSpPr>
          <p:spPr>
            <a:xfrm rot="16200000">
              <a:off x="10527172" y="4113817"/>
              <a:ext cx="261610" cy="2049636"/>
            </a:xfrm>
            <a:prstGeom prst="leftBrace">
              <a:avLst>
                <a:gd name="adj1" fmla="val 360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2" name="Left Brace 41">
              <a:extLst>
                <a:ext uri="{FF2B5EF4-FFF2-40B4-BE49-F238E27FC236}">
                  <a16:creationId xmlns:a16="http://schemas.microsoft.com/office/drawing/2014/main" xmlns="" id="{107D3A60-DD89-56F7-9912-73156EFA8210}"/>
                </a:ext>
              </a:extLst>
            </p:cNvPr>
            <p:cNvSpPr/>
            <p:nvPr/>
          </p:nvSpPr>
          <p:spPr>
            <a:xfrm rot="16200000">
              <a:off x="8869233" y="4526799"/>
              <a:ext cx="261610" cy="1085641"/>
            </a:xfrm>
            <a:prstGeom prst="leftBrace">
              <a:avLst>
                <a:gd name="adj1" fmla="val 360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43" name="Picture 42">
              <a:extLst>
                <a:ext uri="{FF2B5EF4-FFF2-40B4-BE49-F238E27FC236}">
                  <a16:creationId xmlns:a16="http://schemas.microsoft.com/office/drawing/2014/main" xmlns="" id="{D92E3280-321E-B82C-C812-4D52D0BEF16D}"/>
                </a:ext>
              </a:extLst>
            </p:cNvPr>
            <p:cNvPicPr>
              <a:picLocks noChangeAspect="1"/>
            </p:cNvPicPr>
            <p:nvPr/>
          </p:nvPicPr>
          <p:blipFill>
            <a:blip r:embed="rId5"/>
            <a:stretch>
              <a:fillRect/>
            </a:stretch>
          </p:blipFill>
          <p:spPr>
            <a:xfrm>
              <a:off x="6005079" y="5257603"/>
              <a:ext cx="6186921" cy="1202610"/>
            </a:xfrm>
            <a:prstGeom prst="rect">
              <a:avLst/>
            </a:prstGeom>
          </p:spPr>
        </p:pic>
        <p:cxnSp>
          <p:nvCxnSpPr>
            <p:cNvPr id="44" name="Straight Arrow Connector 43">
              <a:extLst>
                <a:ext uri="{FF2B5EF4-FFF2-40B4-BE49-F238E27FC236}">
                  <a16:creationId xmlns:a16="http://schemas.microsoft.com/office/drawing/2014/main" xmlns="" id="{6BAA05DF-44D0-F1D1-1731-D7B8EA52DFE5}"/>
                </a:ext>
              </a:extLst>
            </p:cNvPr>
            <p:cNvCxnSpPr>
              <a:stCxn id="40" idx="1"/>
            </p:cNvCxnSpPr>
            <p:nvPr/>
          </p:nvCxnSpPr>
          <p:spPr>
            <a:xfrm>
              <a:off x="7647524" y="5171046"/>
              <a:ext cx="809693" cy="208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A34AC004-D868-7745-1D0F-62A94D39A22A}"/>
                </a:ext>
              </a:extLst>
            </p:cNvPr>
            <p:cNvCxnSpPr>
              <a:cxnSpLocks/>
              <a:stCxn id="42" idx="1"/>
            </p:cNvCxnSpPr>
            <p:nvPr/>
          </p:nvCxnSpPr>
          <p:spPr>
            <a:xfrm>
              <a:off x="9000039" y="5200425"/>
              <a:ext cx="886010" cy="17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8D454E85-4C72-1547-9A9B-0753F5A4B99D}"/>
                </a:ext>
              </a:extLst>
            </p:cNvPr>
            <p:cNvCxnSpPr>
              <a:cxnSpLocks/>
              <a:stCxn id="41" idx="1"/>
            </p:cNvCxnSpPr>
            <p:nvPr/>
          </p:nvCxnSpPr>
          <p:spPr>
            <a:xfrm>
              <a:off x="10657977" y="5269440"/>
              <a:ext cx="739696" cy="151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xmlns="" id="{D289BF0A-6FC3-6F24-1C50-0B4FFCA12F2F}"/>
                  </a:ext>
                </a:extLst>
              </p:cNvPr>
              <p:cNvSpPr txBox="1">
                <a:spLocks/>
              </p:cNvSpPr>
              <p:nvPr/>
            </p:nvSpPr>
            <p:spPr>
              <a:xfrm>
                <a:off x="150804" y="683279"/>
                <a:ext cx="5511085" cy="5818910"/>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1600" b="1" i="1" smtClean="0">
                        <a:latin typeface="Cambria Math" panose="02040503050406030204" pitchFamily="18" charset="0"/>
                      </a:rPr>
                      <m:t>𝑨</m:t>
                    </m:r>
                    <m:r>
                      <a:rPr lang="en-US" sz="1600" b="1" i="1" smtClean="0">
                        <a:latin typeface="Cambria Math" panose="02040503050406030204" pitchFamily="18" charset="0"/>
                      </a:rPr>
                      <m:t>=</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r>
                      <a:rPr lang="en-US" sz="1600" b="1" i="1" smtClean="0">
                        <a:latin typeface="Cambria Math" panose="02040503050406030204" pitchFamily="18" charset="0"/>
                      </a:rPr>
                      <m:t> </m:t>
                    </m:r>
                    <m:r>
                      <a:rPr lang="el-GR" sz="1600" b="1" i="1" smtClean="0">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 </a:t>
                </a:r>
                <a14:m>
                  <m:oMath xmlns:m="http://schemas.openxmlformats.org/officeDocument/2006/math">
                    <m:sSup>
                      <m:sSupPr>
                        <m:ctrlPr>
                          <a:rPr lang="en-US" sz="1600" b="1" i="1" smtClean="0">
                            <a:latin typeface="Cambria Math" panose="02040503050406030204" pitchFamily="18" charset="0"/>
                          </a:rPr>
                        </m:ctrlPr>
                      </m:s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𝒗</m:t>
                            </m:r>
                          </m:e>
                        </m:acc>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oMath>
                </a14:m>
                <a:r>
                  <a:rPr lang="en-US" sz="1600" b="1" dirty="0">
                    <a:ea typeface="Cambria Math" panose="02040503050406030204" pitchFamily="18" charset="0"/>
                  </a:rPr>
                  <a:t> or </a:t>
                </a:r>
              </a:p>
              <a:p>
                <a:pPr marL="0" indent="0" algn="ctr">
                  <a:buNone/>
                </a:pPr>
                <a:endParaRPr lang="en-US" sz="1600" b="1"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r>
                  <a:rPr lang="en-US" sz="1600" b="1" dirty="0">
                    <a:ea typeface="Cambria Math" panose="02040503050406030204" pitchFamily="18" charset="0"/>
                  </a:rPr>
                  <a:t>	</a:t>
                </a:r>
              </a:p>
              <a:p>
                <a:r>
                  <a:rPr lang="en-US" sz="1600" dirty="0">
                    <a:ea typeface="Cambria Math" panose="02040503050406030204" pitchFamily="18" charset="0"/>
                  </a:rPr>
                  <a:t>Eigen decomposition works only for square matrix (</a:t>
                </a:r>
                <a:r>
                  <a:rPr lang="en-US" sz="1600" dirty="0" err="1">
                    <a:ea typeface="Cambria Math" panose="02040503050406030204" pitchFamily="18" charset="0"/>
                  </a:rPr>
                  <a:t>mxm</a:t>
                </a:r>
                <a:r>
                  <a:rPr lang="en-US" sz="1600" dirty="0">
                    <a:ea typeface="Cambria Math" panose="02040503050406030204" pitchFamily="18" charset="0"/>
                  </a:rPr>
                  <a:t> or </a:t>
                </a:r>
                <a:r>
                  <a:rPr lang="en-US" sz="1600" dirty="0" err="1">
                    <a:ea typeface="Cambria Math" panose="02040503050406030204" pitchFamily="18" charset="0"/>
                  </a:rPr>
                  <a:t>nxn</a:t>
                </a:r>
                <a:r>
                  <a:rPr lang="en-US" sz="1600" dirty="0">
                    <a:ea typeface="Cambria Math" panose="02040503050406030204" pitchFamily="18" charset="0"/>
                  </a:rPr>
                  <a:t>)– so what to do for non-square matrix (</a:t>
                </a:r>
                <a:r>
                  <a:rPr lang="en-US" sz="1600" dirty="0" err="1">
                    <a:ea typeface="Cambria Math" panose="02040503050406030204" pitchFamily="18" charset="0"/>
                  </a:rPr>
                  <a:t>mxn</a:t>
                </a:r>
                <a:r>
                  <a:rPr lang="en-US" sz="1600" dirty="0">
                    <a:ea typeface="Cambria Math" panose="02040503050406030204" pitchFamily="18" charset="0"/>
                  </a:rPr>
                  <a:t>)? </a:t>
                </a:r>
              </a:p>
              <a:p>
                <a:r>
                  <a:rPr lang="en-US" sz="1600" dirty="0">
                    <a:ea typeface="Cambria Math" panose="02040503050406030204" pitchFamily="18" charset="0"/>
                  </a:rPr>
                  <a:t>Nearly all the real-world data in the real world is non-square [number of columns (</a:t>
                </a:r>
                <a:r>
                  <a:rPr lang="en-US" sz="1600" dirty="0" err="1">
                    <a:ea typeface="Cambria Math" panose="02040503050406030204" pitchFamily="18" charset="0"/>
                  </a:rPr>
                  <a:t>num_c</a:t>
                </a:r>
                <a:r>
                  <a:rPr lang="en-US" sz="1600" dirty="0">
                    <a:ea typeface="Cambria Math" panose="02040503050406030204" pitchFamily="18" charset="0"/>
                  </a:rPr>
                  <a:t>) == features, number of  rows (</a:t>
                </a:r>
                <a:r>
                  <a:rPr lang="en-US" sz="1600" dirty="0" err="1">
                    <a:ea typeface="Cambria Math" panose="02040503050406030204" pitchFamily="18" charset="0"/>
                  </a:rPr>
                  <a:t>num_r</a:t>
                </a:r>
                <a:r>
                  <a:rPr lang="en-US" sz="1600" dirty="0">
                    <a:ea typeface="Cambria Math" panose="02040503050406030204" pitchFamily="18" charset="0"/>
                  </a:rPr>
                  <a:t>) == samples, </a:t>
                </a:r>
                <a:r>
                  <a:rPr lang="en-US" sz="1600" dirty="0" err="1">
                    <a:ea typeface="Cambria Math" panose="02040503050406030204" pitchFamily="18" charset="0"/>
                  </a:rPr>
                  <a:t>num_c</a:t>
                </a:r>
                <a:r>
                  <a:rPr lang="en-US" sz="1600" dirty="0">
                    <a:ea typeface="Cambria Math" panose="02040503050406030204" pitchFamily="18" charset="0"/>
                  </a:rPr>
                  <a:t> ≠ </a:t>
                </a:r>
                <a:r>
                  <a:rPr lang="en-US" sz="1600" dirty="0" err="1">
                    <a:ea typeface="Cambria Math" panose="02040503050406030204" pitchFamily="18" charset="0"/>
                  </a:rPr>
                  <a:t>num_r</a:t>
                </a:r>
                <a:r>
                  <a:rPr lang="en-US" sz="1600" dirty="0">
                    <a:ea typeface="Cambria Math" panose="02040503050406030204" pitchFamily="18" charset="0"/>
                  </a:rPr>
                  <a:t>]</a:t>
                </a:r>
              </a:p>
              <a:p>
                <a:r>
                  <a:rPr lang="en-US" sz="1600" dirty="0">
                    <a:ea typeface="Cambria Math" panose="02040503050406030204" pitchFamily="18" charset="0"/>
                  </a:rPr>
                  <a:t>We see that </a:t>
                </a:r>
                <a14:m>
                  <m:oMath xmlns:m="http://schemas.openxmlformats.org/officeDocument/2006/math">
                    <m:r>
                      <a:rPr lang="en-US" sz="1600" b="1" i="1" smtClean="0">
                        <a:latin typeface="Cambria Math" panose="02040503050406030204" pitchFamily="18" charset="0"/>
                      </a:rPr>
                      <m:t>𝑨</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𝑨</m:t>
                        </m:r>
                      </m:e>
                      <m:sup>
                        <m:r>
                          <a:rPr lang="en-US" sz="1600" b="1" i="1" smtClean="0">
                            <a:latin typeface="Cambria Math" panose="02040503050406030204" pitchFamily="18" charset="0"/>
                          </a:rPr>
                          <m:t>𝑻</m:t>
                        </m:r>
                      </m:sup>
                    </m:sSup>
                  </m:oMath>
                </a14:m>
                <a:r>
                  <a:rPr lang="en-US" sz="1600" dirty="0">
                    <a:ea typeface="Cambria Math" panose="02040503050406030204" pitchFamily="18" charset="0"/>
                  </a:rPr>
                  <a:t> and </a:t>
                </a:r>
                <a14:m>
                  <m:oMath xmlns:m="http://schemas.openxmlformats.org/officeDocument/2006/math">
                    <m:sSup>
                      <m:sSupPr>
                        <m:ctrlPr>
                          <a:rPr lang="en-US" sz="1600" b="1" i="1" smtClean="0">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r>
                      <a:rPr lang="en-US" sz="1600" b="1" i="1" smtClean="0">
                        <a:latin typeface="Cambria Math" panose="02040503050406030204" pitchFamily="18" charset="0"/>
                      </a:rPr>
                      <m:t>𝑨</m:t>
                    </m:r>
                  </m:oMath>
                </a14:m>
                <a:r>
                  <a:rPr lang="en-US" sz="1600" dirty="0">
                    <a:ea typeface="Cambria Math" panose="02040503050406030204" pitchFamily="18" charset="0"/>
                  </a:rPr>
                  <a:t> are square matrices (and also symmetric, with positive or zero eigen values)</a:t>
                </a:r>
              </a:p>
              <a:p>
                <a:r>
                  <a:rPr lang="en-US" sz="1600" dirty="0">
                    <a:ea typeface="Cambria Math" panose="02040503050406030204" pitchFamily="18" charset="0"/>
                  </a:rPr>
                  <a:t>Further</a:t>
                </a:r>
                <a:r>
                  <a:rPr lang="en-US" sz="1600" b="1" dirty="0"/>
                  <a:t> </a:t>
                </a:r>
                <a14:m>
                  <m:oMath xmlns:m="http://schemas.openxmlformats.org/officeDocument/2006/math">
                    <m:r>
                      <a:rPr lang="en-US" sz="1600" b="1" i="1">
                        <a:latin typeface="Cambria Math" panose="02040503050406030204" pitchFamily="18" charset="0"/>
                      </a:rPr>
                      <m:t>𝑨</m:t>
                    </m:r>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oMath>
                </a14:m>
                <a:r>
                  <a:rPr lang="en-US" sz="1600" dirty="0">
                    <a:ea typeface="Cambria Math" panose="02040503050406030204" pitchFamily="18" charset="0"/>
                  </a:rPr>
                  <a:t> and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r>
                      <a:rPr lang="en-US" sz="1600" b="1" i="1">
                        <a:latin typeface="Cambria Math" panose="02040503050406030204" pitchFamily="18" charset="0"/>
                      </a:rPr>
                      <m:t>𝑨</m:t>
                    </m:r>
                  </m:oMath>
                </a14:m>
                <a:r>
                  <a:rPr lang="en-US" sz="1600" dirty="0">
                    <a:ea typeface="Cambria Math" panose="02040503050406030204" pitchFamily="18" charset="0"/>
                  </a:rPr>
                  <a:t> have the same eigen values. They have orthonormal eigen vectors – perpendicular to each other</a:t>
                </a:r>
              </a:p>
              <a:p>
                <a:r>
                  <a:rPr lang="en-US" sz="1600" b="1" dirty="0">
                    <a:ea typeface="Cambria Math" panose="02040503050406030204" pitchFamily="18" charset="0"/>
                  </a:rPr>
                  <a:t>SVD is a method to support decomposition of non-square matrix</a:t>
                </a:r>
              </a:p>
              <a:p>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𝑢</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 </m:t>
                        </m:r>
                      </m:sub>
                    </m:sSub>
                  </m:oMath>
                </a14:m>
                <a:r>
                  <a:rPr lang="en-US" sz="1600" dirty="0">
                    <a:ea typeface="Cambria Math" panose="02040503050406030204" pitchFamily="18" charset="0"/>
                  </a:rPr>
                  <a:t>is eigen vector of </a:t>
                </a:r>
                <a14:m>
                  <m:oMath xmlns:m="http://schemas.openxmlformats.org/officeDocument/2006/math">
                    <m:r>
                      <a:rPr lang="en-US" sz="1600" b="1" i="1">
                        <a:latin typeface="Cambria Math" panose="02040503050406030204" pitchFamily="18" charset="0"/>
                      </a:rPr>
                      <m:t>𝑨</m:t>
                    </m:r>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oMath>
                </a14:m>
                <a:r>
                  <a:rPr lang="en-US" sz="1600" dirty="0">
                    <a:ea typeface="Cambria Math" panose="02040503050406030204" pitchFamily="18" charset="0"/>
                  </a:rPr>
                  <a:t>, the set of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𝑢</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 </m:t>
                        </m:r>
                      </m:sub>
                    </m:sSub>
                  </m:oMath>
                </a14:m>
                <a:r>
                  <a:rPr lang="en-US" sz="1600" dirty="0">
                    <a:ea typeface="Cambria Math" panose="02040503050406030204" pitchFamily="18" charset="0"/>
                  </a:rPr>
                  <a:t>is called </a:t>
                </a:r>
                <a14:m>
                  <m:oMath xmlns:m="http://schemas.openxmlformats.org/officeDocument/2006/math">
                    <m:r>
                      <a:rPr lang="en-US" sz="1600" b="0" i="1" smtClean="0">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𝑈</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𝑈</m:t>
                    </m:r>
                  </m:oMath>
                </a14:m>
                <a:r>
                  <a:rPr lang="en-US" sz="1600" b="0" i="1" dirty="0">
                    <a:latin typeface="Cambria Math" panose="02040503050406030204" pitchFamily="18" charset="0"/>
                    <a:ea typeface="Cambria Math" panose="02040503050406030204" pitchFamily="18" charset="0"/>
                  </a:rPr>
                  <a:t> </a:t>
                </a:r>
                <a:r>
                  <a:rPr lang="en-US" sz="1600" dirty="0">
                    <a:ea typeface="Cambria Math" panose="02040503050406030204" pitchFamily="18" charset="0"/>
                  </a:rPr>
                  <a:t>…orthogonal matrix</a:t>
                </a:r>
                <a:endParaRPr lang="en-US" sz="1600"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 </m:t>
                        </m:r>
                      </m:sub>
                    </m:sSub>
                  </m:oMath>
                </a14:m>
                <a:r>
                  <a:rPr lang="en-US" sz="1600" dirty="0">
                    <a:ea typeface="Cambria Math" panose="02040503050406030204" pitchFamily="18" charset="0"/>
                  </a:rPr>
                  <a:t>is eigen vector of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𝑨</m:t>
                        </m:r>
                      </m:e>
                      <m:sup>
                        <m:r>
                          <a:rPr lang="en-US" sz="1600" b="1" i="1">
                            <a:latin typeface="Cambria Math" panose="02040503050406030204" pitchFamily="18" charset="0"/>
                          </a:rPr>
                          <m:t>𝑻</m:t>
                        </m:r>
                      </m:sup>
                    </m:sSup>
                    <m:r>
                      <a:rPr lang="en-US" sz="1600" b="1" i="1">
                        <a:latin typeface="Cambria Math" panose="02040503050406030204" pitchFamily="18" charset="0"/>
                      </a:rPr>
                      <m:t>𝑨</m:t>
                    </m:r>
                    <m:r>
                      <a:rPr lang="en-US" sz="1600" b="0" i="0" smtClean="0">
                        <a:latin typeface="Cambria Math" panose="02040503050406030204" pitchFamily="18" charset="0"/>
                      </a:rPr>
                      <m:t>,</m:t>
                    </m:r>
                    <m:r>
                      <m:rPr>
                        <m:nor/>
                      </m:rPr>
                      <a:rPr lang="en-US" sz="1600" dirty="0">
                        <a:ea typeface="Cambria Math" panose="02040503050406030204" pitchFamily="18" charset="0"/>
                      </a:rPr>
                      <m:t>, </m:t>
                    </m:r>
                    <m:r>
                      <m:rPr>
                        <m:nor/>
                      </m:rPr>
                      <a:rPr lang="en-US" sz="1600" dirty="0">
                        <a:ea typeface="Cambria Math" panose="02040503050406030204" pitchFamily="18" charset="0"/>
                      </a:rPr>
                      <m:t>the</m:t>
                    </m:r>
                    <m:r>
                      <m:rPr>
                        <m:nor/>
                      </m:rPr>
                      <a:rPr lang="en-US" sz="1600" dirty="0">
                        <a:ea typeface="Cambria Math" panose="02040503050406030204" pitchFamily="18" charset="0"/>
                      </a:rPr>
                      <m:t> </m:t>
                    </m:r>
                    <m:r>
                      <m:rPr>
                        <m:nor/>
                      </m:rPr>
                      <a:rPr lang="en-US" sz="1600" dirty="0">
                        <a:ea typeface="Cambria Math" panose="02040503050406030204" pitchFamily="18" charset="0"/>
                      </a:rPr>
                      <m:t>set</m:t>
                    </m:r>
                    <m:r>
                      <m:rPr>
                        <m:nor/>
                      </m:rPr>
                      <a:rPr lang="en-US" sz="1600" dirty="0">
                        <a:ea typeface="Cambria Math" panose="02040503050406030204" pitchFamily="18" charset="0"/>
                      </a:rPr>
                      <m:t> </m:t>
                    </m:r>
                    <m:r>
                      <m:rPr>
                        <m:nor/>
                      </m:rPr>
                      <a:rPr lang="en-US" sz="1600" dirty="0">
                        <a:ea typeface="Cambria Math" panose="02040503050406030204" pitchFamily="18" charset="0"/>
                      </a:rPr>
                      <m:t>of</m:t>
                    </m:r>
                    <m:r>
                      <m:rPr>
                        <m:nor/>
                      </m:rPr>
                      <a:rPr lang="en-US" sz="1600" dirty="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 </m:t>
                        </m:r>
                      </m:sub>
                    </m:sSub>
                    <m:r>
                      <m:rPr>
                        <m:nor/>
                      </m:rPr>
                      <a:rPr lang="en-US" sz="1600" dirty="0">
                        <a:ea typeface="Cambria Math" panose="02040503050406030204" pitchFamily="18" charset="0"/>
                      </a:rPr>
                      <m:t>is</m:t>
                    </m:r>
                    <m:r>
                      <m:rPr>
                        <m:nor/>
                      </m:rPr>
                      <a:rPr lang="en-US" sz="1600" dirty="0">
                        <a:ea typeface="Cambria Math" panose="02040503050406030204" pitchFamily="18" charset="0"/>
                      </a:rPr>
                      <m:t> </m:t>
                    </m:r>
                    <m:r>
                      <m:rPr>
                        <m:nor/>
                      </m:rPr>
                      <a:rPr lang="en-US" sz="1600" dirty="0">
                        <a:ea typeface="Cambria Math" panose="02040503050406030204" pitchFamily="18" charset="0"/>
                      </a:rPr>
                      <m:t>called</m:t>
                    </m:r>
                    <m:r>
                      <m:rPr>
                        <m:nor/>
                      </m:rPr>
                      <a:rPr lang="en-US" sz="1600" dirty="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𝑉</m:t>
                    </m:r>
                  </m:oMath>
                </a14:m>
                <a:r>
                  <a:rPr lang="en-US" sz="1600" dirty="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𝑉</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𝐼</m:t>
                    </m:r>
                  </m:oMath>
                </a14:m>
                <a:r>
                  <a:rPr lang="en-US" sz="1600" i="1" dirty="0">
                    <a:latin typeface="Cambria Math" panose="02040503050406030204" pitchFamily="18" charset="0"/>
                    <a:ea typeface="Cambria Math" panose="02040503050406030204" pitchFamily="18" charset="0"/>
                  </a:rPr>
                  <a:t> = </a:t>
                </a:r>
                <a14:m>
                  <m:oMath xmlns:m="http://schemas.openxmlformats.org/officeDocument/2006/math">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𝑉</m:t>
                    </m:r>
                  </m:oMath>
                </a14:m>
                <a:r>
                  <a:rPr lang="en-US" sz="1600" dirty="0">
                    <a:ea typeface="Cambria Math" panose="02040503050406030204" pitchFamily="18" charset="0"/>
                  </a:rPr>
                  <a:t>…orthogonal matrix</a:t>
                </a:r>
              </a:p>
              <a:p>
                <a:r>
                  <a:rPr lang="en-US" sz="1600" i="1" dirty="0">
                    <a:ea typeface="Cambria Math" panose="02040503050406030204" pitchFamily="18" charset="0"/>
                  </a:rPr>
                  <a:t>U</a:t>
                </a:r>
                <a:r>
                  <a:rPr lang="en-US" sz="1600" dirty="0">
                    <a:ea typeface="Cambria Math" panose="02040503050406030204" pitchFamily="18" charset="0"/>
                  </a:rPr>
                  <a:t> and </a:t>
                </a:r>
                <a:r>
                  <a:rPr lang="en-US" sz="1600" i="1" dirty="0">
                    <a:ea typeface="Cambria Math" panose="02040503050406030204" pitchFamily="18" charset="0"/>
                  </a:rPr>
                  <a:t>V</a:t>
                </a:r>
                <a:r>
                  <a:rPr lang="en-US" sz="1600" dirty="0">
                    <a:ea typeface="Cambria Math" panose="02040503050406030204" pitchFamily="18" charset="0"/>
                  </a:rPr>
                  <a:t> are called singular vectors of A</a:t>
                </a:r>
              </a:p>
              <a:p>
                <a:endParaRPr lang="en-US" sz="1600" dirty="0">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mc:Choice>
        <mc:Fallback xmlns="">
          <p:sp>
            <p:nvSpPr>
              <p:cNvPr id="72" name="Content Placeholder 2">
                <a:extLst>
                  <a:ext uri="{FF2B5EF4-FFF2-40B4-BE49-F238E27FC236}">
                    <a16:creationId xmlns:a16="http://schemas.microsoft.com/office/drawing/2014/main" id="{D289BF0A-6FC3-6F24-1C50-0B4FFCA12F2F}"/>
                  </a:ext>
                </a:extLst>
              </p:cNvPr>
              <p:cNvSpPr txBox="1">
                <a:spLocks noRot="1" noChangeAspect="1" noMove="1" noResize="1" noEditPoints="1" noAdjustHandles="1" noChangeArrowheads="1" noChangeShapeType="1" noTextEdit="1"/>
              </p:cNvSpPr>
              <p:nvPr/>
            </p:nvSpPr>
            <p:spPr>
              <a:xfrm>
                <a:off x="150804" y="683279"/>
                <a:ext cx="5511085" cy="5818910"/>
              </a:xfrm>
              <a:prstGeom prst="rect">
                <a:avLst/>
              </a:prstGeom>
              <a:blipFill>
                <a:blip r:embed="rId6"/>
                <a:stretch>
                  <a:fillRect l="-442" t="-942" r="-1438"/>
                </a:stretch>
              </a:blipFill>
            </p:spPr>
            <p:txBody>
              <a:bodyPr/>
              <a:lstStyle/>
              <a:p>
                <a:r>
                  <a:rPr lang="en-IN">
                    <a:noFill/>
                  </a:rPr>
                  <a:t> </a:t>
                </a:r>
              </a:p>
            </p:txBody>
          </p:sp>
        </mc:Fallback>
      </mc:AlternateContent>
      <p:pic>
        <p:nvPicPr>
          <p:cNvPr id="73" name="Picture 72">
            <a:extLst>
              <a:ext uri="{FF2B5EF4-FFF2-40B4-BE49-F238E27FC236}">
                <a16:creationId xmlns:a16="http://schemas.microsoft.com/office/drawing/2014/main" xmlns="" id="{CFB36CB6-9AF0-6082-C573-D9F82601482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200000"/>
                    </a14:imgEffect>
                  </a14:imgLayer>
                </a14:imgProps>
              </a:ext>
            </a:extLst>
          </a:blip>
          <a:stretch>
            <a:fillRect/>
          </a:stretch>
        </p:blipFill>
        <p:spPr>
          <a:xfrm>
            <a:off x="367487" y="1013547"/>
            <a:ext cx="4832694" cy="1321087"/>
          </a:xfrm>
          <a:prstGeom prst="rect">
            <a:avLst/>
          </a:prstGeom>
        </p:spPr>
      </p:pic>
      <p:sp>
        <p:nvSpPr>
          <p:cNvPr id="3" name="Date Placeholder 2"/>
          <p:cNvSpPr>
            <a:spLocks noGrp="1"/>
          </p:cNvSpPr>
          <p:nvPr>
            <p:ph type="dt" sz="half" idx="10"/>
          </p:nvPr>
        </p:nvSpPr>
        <p:spPr/>
        <p:txBody>
          <a:bodyPr/>
          <a:lstStyle/>
          <a:p>
            <a:fld id="{9ECFC46F-4FF1-41BB-BB94-BFED8D9FD801}"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55385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C43CBE-E8C7-23E8-C7AF-A75CD385B4D5}"/>
              </a:ext>
            </a:extLst>
          </p:cNvPr>
          <p:cNvSpPr>
            <a:spLocks noGrp="1"/>
          </p:cNvSpPr>
          <p:nvPr>
            <p:ph type="title"/>
          </p:nvPr>
        </p:nvSpPr>
        <p:spPr/>
        <p:txBody>
          <a:bodyPr/>
          <a:lstStyle/>
          <a:p>
            <a:r>
              <a:rPr lang="en-US" sz="3200" b="1" dirty="0"/>
              <a:t>Singular Value Decomposition : A = USV</a:t>
            </a:r>
            <a:r>
              <a:rPr lang="en-US" sz="3200" b="1" baseline="30000" dirty="0"/>
              <a:t>T </a:t>
            </a:r>
            <a:r>
              <a:rPr lang="en-US" sz="3200" b="1" dirty="0"/>
              <a:t>: How it is derived?</a:t>
            </a:r>
            <a:endParaRPr lang="en-IN" baseline="30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xmlns="" id="{CEAD3FEC-6F6E-AE38-A9B6-4ECB1C7944A3}"/>
                  </a:ext>
                </a:extLst>
              </p:cNvPr>
              <p:cNvSpPr txBox="1">
                <a:spLocks/>
              </p:cNvSpPr>
              <p:nvPr/>
            </p:nvSpPr>
            <p:spPr>
              <a:xfrm>
                <a:off x="150803" y="683279"/>
                <a:ext cx="5040033" cy="58189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If generally, we have </a:t>
                </a:r>
                <a14:m>
                  <m:oMath xmlns:m="http://schemas.openxmlformats.org/officeDocument/2006/math">
                    <m:r>
                      <a:rPr lang="en-US" sz="1600" b="1" i="1" smtClean="0">
                        <a:latin typeface="Cambria Math" panose="02040503050406030204" pitchFamily="18" charset="0"/>
                      </a:rPr>
                      <m:t>𝑷</m:t>
                    </m:r>
                    <m:acc>
                      <m:accPr>
                        <m:chr m:val="⃑"/>
                        <m:ctrlPr>
                          <a:rPr lang="en-US" sz="1600" b="1" i="1">
                            <a:latin typeface="Cambria Math" panose="02040503050406030204" pitchFamily="18" charset="0"/>
                          </a:rPr>
                        </m:ctrlPr>
                      </m:accPr>
                      <m:e>
                        <m:r>
                          <a:rPr lang="en-US" sz="1600" b="1" i="1">
                            <a:latin typeface="Cambria Math" panose="02040503050406030204" pitchFamily="18" charset="0"/>
                          </a:rPr>
                          <m:t>𝒗</m:t>
                        </m:r>
                      </m:e>
                    </m:acc>
                    <m:r>
                      <a:rPr lang="en-US" sz="1600" b="1" i="1">
                        <a:latin typeface="Cambria Math" panose="02040503050406030204" pitchFamily="18" charset="0"/>
                      </a:rPr>
                      <m:t>= </m:t>
                    </m:r>
                    <m:acc>
                      <m:accPr>
                        <m:chr m:val="⃑"/>
                        <m:ctrlPr>
                          <a:rPr lang="en-US" sz="1600" b="1" i="1">
                            <a:latin typeface="Cambria Math" panose="02040503050406030204" pitchFamily="18" charset="0"/>
                          </a:rPr>
                        </m:ctrlPr>
                      </m:accPr>
                      <m:e>
                        <m:r>
                          <a:rPr lang="en-US" sz="1600" b="1" i="1">
                            <a:latin typeface="Cambria Math" panose="02040503050406030204" pitchFamily="18" charset="0"/>
                          </a:rPr>
                          <m:t>𝒗</m:t>
                        </m:r>
                      </m:e>
                    </m:acc>
                    <m:r>
                      <a:rPr lang="en-US" sz="1600" b="1" i="1">
                        <a:latin typeface="Cambria Math" panose="02040503050406030204" pitchFamily="18" charset="0"/>
                      </a:rPr>
                      <m:t> </m:t>
                    </m:r>
                    <m:r>
                      <a:rPr lang="el-GR" sz="1600" b="1" i="1">
                        <a:latin typeface="Cambria Math" panose="02040503050406030204" pitchFamily="18" charset="0"/>
                        <a:ea typeface="Cambria Math" panose="02040503050406030204" pitchFamily="18" charset="0"/>
                      </a:rPr>
                      <m:t>𝜦</m:t>
                    </m:r>
                  </m:oMath>
                </a14:m>
                <a:r>
                  <a:rPr lang="en-US" sz="1600" dirty="0"/>
                  <a:t>	(</a:t>
                </a:r>
                <a:r>
                  <a:rPr lang="el-GR" sz="1600" dirty="0"/>
                  <a:t>Λ</a:t>
                </a:r>
                <a:r>
                  <a:rPr lang="en-US" sz="1600" dirty="0"/>
                  <a:t> is capital </a:t>
                </a:r>
                <a:r>
                  <a:rPr lang="el-GR" sz="1600" dirty="0"/>
                  <a:t>λ </a:t>
                </a:r>
                <a14:m>
                  <m:oMath xmlns:m="http://schemas.openxmlformats.org/officeDocument/2006/math">
                    <m:r>
                      <a:rPr lang="en-US" sz="1600" b="0" i="0" smtClean="0">
                        <a:latin typeface="Cambria Math" panose="02040503050406030204" pitchFamily="18" charset="0"/>
                      </a:rPr>
                      <m:t>)</m:t>
                    </m:r>
                  </m:oMath>
                </a14:m>
                <a:endParaRPr lang="en-US" sz="1600" b="1" dirty="0">
                  <a:ea typeface="Cambria Math" panose="02040503050406030204" pitchFamily="18" charset="0"/>
                </a:endParaRPr>
              </a:p>
              <a:p>
                <a:pPr marL="0" indent="0" algn="ctr">
                  <a:buNone/>
                </a:pPr>
                <a:r>
                  <a:rPr lang="en-US" sz="1600" b="1" dirty="0">
                    <a:ea typeface="Cambria Math" panose="02040503050406030204" pitchFamily="18" charset="0"/>
                  </a:rPr>
                  <a:t> </a:t>
                </a:r>
                <a:r>
                  <a:rPr lang="en-US" sz="1600" dirty="0">
                    <a:ea typeface="Cambria Math" panose="02040503050406030204" pitchFamily="18" charset="0"/>
                  </a:rPr>
                  <a:t>(matrix name changed to P from A)</a:t>
                </a:r>
                <a:endParaRPr lang="en-US" sz="1600" b="1" dirty="0">
                  <a:ea typeface="Cambria Math" panose="02040503050406030204" pitchFamily="18" charset="0"/>
                </a:endParaRPr>
              </a:p>
              <a:p>
                <a:pPr marL="0" indent="0" algn="ctr">
                  <a:buNone/>
                </a:pPr>
                <a14:m>
                  <m:oMath xmlns:m="http://schemas.openxmlformats.org/officeDocument/2006/math">
                    <m:r>
                      <a:rPr lang="en-US" sz="1600" b="0" i="1" smtClean="0">
                        <a:latin typeface="Cambria Math" panose="02040503050406030204" pitchFamily="18" charset="0"/>
                      </a:rPr>
                      <m:t>𝑙𝑒𝑡</m:t>
                    </m:r>
                    <m:r>
                      <a:rPr lang="en-US" sz="1600" b="1" i="1" smtClean="0">
                        <a:latin typeface="Cambria Math" panose="02040503050406030204" pitchFamily="18" charset="0"/>
                      </a:rPr>
                      <m:t> </m:t>
                    </m:r>
                    <m:r>
                      <a:rPr lang="en-US" sz="1600" b="1" i="1" smtClean="0">
                        <a:latin typeface="Cambria Math" panose="02040503050406030204" pitchFamily="18" charset="0"/>
                      </a:rPr>
                      <m:t>𝑷</m:t>
                    </m:r>
                    <m:r>
                      <a:rPr lang="en-US" sz="1600" b="1" i="1" smtClean="0">
                        <a:latin typeface="Cambria Math" panose="02040503050406030204" pitchFamily="18" charset="0"/>
                      </a:rPr>
                      <m:t>= </m:t>
                    </m:r>
                    <m:r>
                      <a:rPr lang="en-US" sz="1600" b="1" i="1" smtClean="0">
                        <a:latin typeface="Cambria Math" panose="02040503050406030204" pitchFamily="18" charset="0"/>
                      </a:rPr>
                      <m:t>𝑨</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𝑨</m:t>
                        </m:r>
                      </m:e>
                      <m:sup>
                        <m:r>
                          <a:rPr lang="en-US" sz="1600" b="1" i="1" smtClean="0">
                            <a:latin typeface="Cambria Math" panose="02040503050406030204" pitchFamily="18" charset="0"/>
                          </a:rPr>
                          <m:t>𝑻</m:t>
                        </m:r>
                      </m:sup>
                    </m:sSup>
                  </m:oMath>
                </a14:m>
                <a:r>
                  <a:rPr lang="en-US" sz="1600" b="1" dirty="0">
                    <a:ea typeface="Cambria Math" panose="02040503050406030204" pitchFamily="18" charset="0"/>
                  </a:rPr>
                  <a:t> ; </a:t>
                </a:r>
                <a:r>
                  <a:rPr lang="en-US" sz="1600" dirty="0">
                    <a:ea typeface="Cambria Math" panose="02040503050406030204" pitchFamily="18" charset="0"/>
                  </a:rPr>
                  <a:t>so</a:t>
                </a:r>
                <a14:m>
                  <m:oMath xmlns:m="http://schemas.openxmlformats.org/officeDocument/2006/math">
                    <m:r>
                      <a:rPr lang="en-US" sz="1600" b="1" i="0" smtClean="0">
                        <a:latin typeface="Cambria Math" panose="02040503050406030204" pitchFamily="18" charset="0"/>
                      </a:rPr>
                      <m:t> </m:t>
                    </m:r>
                    <m:r>
                      <a:rPr lang="en-US" sz="1600" b="1" i="1" smtClean="0">
                        <a:solidFill>
                          <a:schemeClr val="accent1"/>
                        </a:solidFill>
                        <a:latin typeface="Cambria Math" panose="02040503050406030204" pitchFamily="18" charset="0"/>
                      </a:rPr>
                      <m:t>𝑨</m:t>
                    </m:r>
                    <m:sSup>
                      <m:sSupPr>
                        <m:ctrlPr>
                          <a:rPr lang="en-US" sz="1600" b="1" i="1">
                            <a:solidFill>
                              <a:schemeClr val="accent1"/>
                            </a:solidFill>
                            <a:latin typeface="Cambria Math" panose="02040503050406030204" pitchFamily="18" charset="0"/>
                          </a:rPr>
                        </m:ctrlPr>
                      </m:sSupPr>
                      <m:e>
                        <m:r>
                          <a:rPr lang="en-US" sz="1600" b="1" i="1">
                            <a:solidFill>
                              <a:schemeClr val="accent1"/>
                            </a:solidFill>
                            <a:latin typeface="Cambria Math" panose="02040503050406030204" pitchFamily="18" charset="0"/>
                          </a:rPr>
                          <m:t>𝑨</m:t>
                        </m:r>
                      </m:e>
                      <m:sup>
                        <m:r>
                          <a:rPr lang="en-US" sz="1600" b="1" i="1">
                            <a:solidFill>
                              <a:schemeClr val="accent1"/>
                            </a:solidFill>
                            <a:latin typeface="Cambria Math" panose="02040503050406030204" pitchFamily="18" charset="0"/>
                          </a:rPr>
                          <m:t>𝑻</m:t>
                        </m:r>
                      </m:sup>
                    </m:sSup>
                    <m:r>
                      <a:rPr lang="en-US" sz="1600" b="1" i="1">
                        <a:solidFill>
                          <a:schemeClr val="accent1"/>
                        </a:solidFill>
                        <a:latin typeface="Cambria Math" panose="02040503050406030204" pitchFamily="18" charset="0"/>
                      </a:rPr>
                      <m:t>𝑼</m:t>
                    </m:r>
                    <m:r>
                      <a:rPr lang="en-US" sz="1600" b="1" i="1">
                        <a:solidFill>
                          <a:schemeClr val="accent1"/>
                        </a:solidFill>
                        <a:latin typeface="Cambria Math" panose="02040503050406030204" pitchFamily="18" charset="0"/>
                      </a:rPr>
                      <m:t>=</m:t>
                    </m:r>
                    <m:r>
                      <a:rPr lang="en-US" sz="1600" b="1" i="1" smtClean="0">
                        <a:solidFill>
                          <a:schemeClr val="accent1"/>
                        </a:solidFill>
                        <a:latin typeface="Cambria Math" panose="02040503050406030204" pitchFamily="18" charset="0"/>
                      </a:rPr>
                      <m:t>𝑼</m:t>
                    </m:r>
                    <m:r>
                      <a:rPr lang="el-GR" sz="1600" b="1" i="1">
                        <a:solidFill>
                          <a:schemeClr val="accent1"/>
                        </a:solidFill>
                        <a:latin typeface="Cambria Math" panose="02040503050406030204" pitchFamily="18" charset="0"/>
                        <a:ea typeface="Cambria Math" panose="02040503050406030204" pitchFamily="18" charset="0"/>
                      </a:rPr>
                      <m:t>𝜦</m:t>
                    </m:r>
                  </m:oMath>
                </a14:m>
                <a:r>
                  <a:rPr lang="en-US" sz="1600" b="1" dirty="0">
                    <a:solidFill>
                      <a:schemeClr val="accent1"/>
                    </a:solidFill>
                    <a:ea typeface="Cambria Math" panose="02040503050406030204" pitchFamily="18" charset="0"/>
                  </a:rPr>
                  <a:t> </a:t>
                </a:r>
              </a:p>
              <a:p>
                <a:pPr marL="0" indent="0" algn="ctr">
                  <a:buNone/>
                </a:pPr>
                <a:r>
                  <a:rPr lang="en-US" sz="1600" dirty="0">
                    <a:ea typeface="Cambria Math" panose="02040503050406030204" pitchFamily="18" charset="0"/>
                  </a:rPr>
                  <a:t>(since, U is eigen-vector set of </a:t>
                </a:r>
                <a14:m>
                  <m:oMath xmlns:m="http://schemas.openxmlformats.org/officeDocument/2006/math">
                    <m:r>
                      <a:rPr lang="en-US" sz="1600" b="0" i="1">
                        <a:latin typeface="Cambria Math" panose="02040503050406030204" pitchFamily="18" charset="0"/>
                      </a:rPr>
                      <m:t>𝐴</m:t>
                    </m:r>
                    <m:sSup>
                      <m:sSupPr>
                        <m:ctrlPr>
                          <a:rPr lang="en-US" sz="1600" i="1">
                            <a:latin typeface="Cambria Math" panose="02040503050406030204" pitchFamily="18" charset="0"/>
                          </a:rPr>
                        </m:ctrlPr>
                      </m:sSupPr>
                      <m:e>
                        <m:r>
                          <a:rPr lang="en-US" sz="1600" b="0" i="1">
                            <a:latin typeface="Cambria Math" panose="02040503050406030204" pitchFamily="18" charset="0"/>
                          </a:rPr>
                          <m:t>𝐴</m:t>
                        </m:r>
                      </m:e>
                      <m:sup>
                        <m:r>
                          <a:rPr lang="en-US" sz="1600" b="0" i="1">
                            <a:latin typeface="Cambria Math" panose="02040503050406030204" pitchFamily="18" charset="0"/>
                          </a:rPr>
                          <m:t>𝑇</m:t>
                        </m:r>
                      </m:sup>
                    </m:sSup>
                  </m:oMath>
                </a14:m>
                <a:r>
                  <a:rPr lang="en-US" sz="1600" dirty="0">
                    <a:ea typeface="Cambria Math" panose="02040503050406030204" pitchFamily="18" charset="0"/>
                  </a:rPr>
                  <a:t> )</a:t>
                </a:r>
              </a:p>
              <a:p>
                <a:pPr marL="0" indent="0">
                  <a:buNone/>
                </a:pPr>
                <a:r>
                  <a:rPr lang="en-US" sz="1600" dirty="0">
                    <a:ea typeface="Cambria Math" panose="02040503050406030204" pitchFamily="18" charset="0"/>
                  </a:rPr>
                  <a:t>Similarly, we have </a:t>
                </a:r>
                <a14:m>
                  <m:oMath xmlns:m="http://schemas.openxmlformats.org/officeDocument/2006/math">
                    <m:sSup>
                      <m:sSupPr>
                        <m:ctrlPr>
                          <a:rPr lang="en-US" sz="1600" b="1" i="1" smtClean="0">
                            <a:solidFill>
                              <a:schemeClr val="accent1"/>
                            </a:solidFill>
                            <a:latin typeface="Cambria Math" panose="02040503050406030204" pitchFamily="18" charset="0"/>
                          </a:rPr>
                        </m:ctrlPr>
                      </m:sSupPr>
                      <m:e>
                        <m:r>
                          <a:rPr lang="en-US" sz="1600" b="1" i="1">
                            <a:solidFill>
                              <a:schemeClr val="accent1"/>
                            </a:solidFill>
                            <a:latin typeface="Cambria Math" panose="02040503050406030204" pitchFamily="18" charset="0"/>
                          </a:rPr>
                          <m:t>𝑨</m:t>
                        </m:r>
                      </m:e>
                      <m:sup>
                        <m:r>
                          <a:rPr lang="en-US" sz="1600" b="1" i="1">
                            <a:solidFill>
                              <a:schemeClr val="accent1"/>
                            </a:solidFill>
                            <a:latin typeface="Cambria Math" panose="02040503050406030204" pitchFamily="18" charset="0"/>
                          </a:rPr>
                          <m:t>𝑻</m:t>
                        </m:r>
                      </m:sup>
                    </m:sSup>
                    <m:r>
                      <a:rPr lang="en-US" sz="1600" b="1" i="1">
                        <a:solidFill>
                          <a:schemeClr val="accent1"/>
                        </a:solidFill>
                        <a:latin typeface="Cambria Math" panose="02040503050406030204" pitchFamily="18" charset="0"/>
                      </a:rPr>
                      <m:t>𝑨</m:t>
                    </m:r>
                    <m:r>
                      <a:rPr lang="en-US" sz="1600" b="1" i="1" smtClean="0">
                        <a:solidFill>
                          <a:schemeClr val="accent1"/>
                        </a:solidFill>
                        <a:latin typeface="Cambria Math" panose="02040503050406030204" pitchFamily="18" charset="0"/>
                      </a:rPr>
                      <m:t> </m:t>
                    </m:r>
                    <m:r>
                      <a:rPr lang="en-US" sz="1600" b="1" i="1" smtClean="0">
                        <a:solidFill>
                          <a:schemeClr val="accent1"/>
                        </a:solidFill>
                        <a:latin typeface="Cambria Math" panose="02040503050406030204" pitchFamily="18" charset="0"/>
                      </a:rPr>
                      <m:t>𝑽</m:t>
                    </m:r>
                    <m:r>
                      <a:rPr lang="en-US" sz="1600" b="0" i="0" smtClean="0">
                        <a:solidFill>
                          <a:schemeClr val="accent1"/>
                        </a:solidFill>
                        <a:latin typeface="Cambria Math" panose="02040503050406030204" pitchFamily="18" charset="0"/>
                      </a:rPr>
                      <m:t> </m:t>
                    </m:r>
                  </m:oMath>
                </a14:m>
                <a:r>
                  <a:rPr lang="en-US" sz="1600" dirty="0">
                    <a:solidFill>
                      <a:schemeClr val="accent1"/>
                    </a:solidFill>
                    <a:ea typeface="Cambria Math" panose="02040503050406030204" pitchFamily="18" charset="0"/>
                  </a:rPr>
                  <a:t>= </a:t>
                </a:r>
                <a14:m>
                  <m:oMath xmlns:m="http://schemas.openxmlformats.org/officeDocument/2006/math">
                    <m:r>
                      <a:rPr lang="en-US" sz="1600" b="1" i="1" smtClean="0">
                        <a:solidFill>
                          <a:schemeClr val="accent1"/>
                        </a:solidFill>
                        <a:latin typeface="Cambria Math" panose="02040503050406030204" pitchFamily="18" charset="0"/>
                      </a:rPr>
                      <m:t>𝑽</m:t>
                    </m:r>
                    <m:r>
                      <a:rPr lang="el-GR" sz="1600" b="1" i="1">
                        <a:solidFill>
                          <a:schemeClr val="accent1"/>
                        </a:solidFill>
                        <a:latin typeface="Cambria Math" panose="02040503050406030204" pitchFamily="18" charset="0"/>
                        <a:ea typeface="Cambria Math" panose="02040503050406030204" pitchFamily="18" charset="0"/>
                      </a:rPr>
                      <m:t>𝜦</m:t>
                    </m:r>
                  </m:oMath>
                </a14:m>
                <a:r>
                  <a:rPr lang="en-US" sz="1600" b="1" dirty="0">
                    <a:ea typeface="Cambria Math" panose="02040503050406030204" pitchFamily="18" charset="0"/>
                  </a:rPr>
                  <a:t>.</a:t>
                </a:r>
              </a:p>
              <a:p>
                <a:pPr marL="0" indent="0">
                  <a:buNone/>
                </a:pPr>
                <a:endParaRPr lang="en-US" sz="1600" b="1" dirty="0">
                  <a:ea typeface="Cambria Math" panose="02040503050406030204" pitchFamily="18" charset="0"/>
                </a:endParaRPr>
              </a:p>
              <a:p>
                <a:pPr marL="0" indent="0" algn="ctr">
                  <a:buNone/>
                </a:pPr>
                <a:r>
                  <a:rPr lang="en-US" sz="1600" i="1" dirty="0">
                    <a:ea typeface="Cambria Math" panose="02040503050406030204" pitchFamily="18" charset="0"/>
                  </a:rPr>
                  <a:t>Let us do a reverse proof, this is less rigorous. i.e. let us assume</a:t>
                </a:r>
              </a:p>
              <a:p>
                <a:pPr marL="0" indent="0" algn="ctr">
                  <a:buNone/>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𝐴</m:t>
                      </m:r>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𝑈𝑆</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𝑉</m:t>
                          </m:r>
                        </m:e>
                        <m:sup>
                          <m:r>
                            <a:rPr lang="en-US" sz="1600" b="0" i="1" smtClean="0">
                              <a:latin typeface="Cambria Math" panose="02040503050406030204" pitchFamily="18" charset="0"/>
                              <a:ea typeface="Cambria Math" panose="02040503050406030204" pitchFamily="18" charset="0"/>
                            </a:rPr>
                            <m:t>𝑇</m:t>
                          </m:r>
                        </m:sup>
                      </m:sSup>
                    </m:oMath>
                  </m:oMathPara>
                </a14:m>
                <a:endParaRPr lang="en-US" sz="1600" i="1" dirty="0">
                  <a:ea typeface="Cambria Math" panose="02040503050406030204" pitchFamily="18" charset="0"/>
                </a:endParaRPr>
              </a:p>
              <a:p>
                <a:pPr marL="0" indent="0" algn="ctr">
                  <a:buNone/>
                </a:pPr>
                <a:r>
                  <a:rPr lang="en-US" sz="1600" i="1" dirty="0">
                    <a:ea typeface="Cambria Math" panose="02040503050406030204" pitchFamily="18" charset="0"/>
                  </a:rPr>
                  <a:t>Then, </a:t>
                </a: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𝐴</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𝑈𝑆</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b="0" i="1" smtClean="0">
                            <a:latin typeface="Cambria Math" panose="02040503050406030204" pitchFamily="18" charset="0"/>
                            <a:ea typeface="Cambria Math" panose="02040503050406030204" pitchFamily="18" charset="0"/>
                          </a:rPr>
                          <m:t>𝑇</m:t>
                        </m:r>
                      </m:sup>
                    </m:sSup>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𝑈</m:t>
                        </m:r>
                      </m:e>
                      <m:sup>
                        <m:r>
                          <a:rPr lang="en-US" sz="1600" b="0" i="1" smtClean="0">
                            <a:latin typeface="Cambria Math" panose="02040503050406030204" pitchFamily="18" charset="0"/>
                            <a:ea typeface="Cambria Math" panose="02040503050406030204" pitchFamily="18" charset="0"/>
                          </a:rPr>
                          <m:t>𝑇</m:t>
                        </m:r>
                      </m:sup>
                    </m:sSup>
                  </m:oMath>
                </a14:m>
                <a:endParaRPr lang="en-US" sz="1600" b="0" i="1" dirty="0">
                  <a:ea typeface="Cambria Math" panose="02040503050406030204" pitchFamily="18" charset="0"/>
                </a:endParaRPr>
              </a:p>
              <a:p>
                <a:pPr marL="0" indent="0" algn="ctr">
                  <a:buNone/>
                </a:pPr>
                <a:r>
                  <a:rPr lang="en-US" sz="1600" i="1" dirty="0">
                    <a:ea typeface="Cambria Math" panose="02040503050406030204" pitchFamily="18" charset="0"/>
                  </a:rPr>
                  <a:t>Now </a:t>
                </a: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𝐴𝐴</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𝑆</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𝑉</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 </a:t>
                </a:r>
                <a14:m>
                  <m:oMath xmlns:m="http://schemas.openxmlformats.org/officeDocument/2006/math">
                    <m:r>
                      <a:rPr lang="en-US" sz="1600" i="1">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𝑆</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𝑉</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r>
                  <a:rPr lang="en-US" sz="1600" i="1" dirty="0">
                    <a:ea typeface="Cambria Math" panose="02040503050406030204" pitchFamily="18" charset="0"/>
                  </a:rPr>
                  <a:t> </a:t>
                </a:r>
              </a:p>
              <a:p>
                <a:pPr marL="0" indent="0" algn="ctr">
                  <a:buNone/>
                </a:pPr>
                <a:r>
                  <a:rPr lang="en-US" sz="1600" i="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𝑆</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b="0" i="0"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𝑇</m:t>
                        </m:r>
                      </m:sup>
                    </m:sSup>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i="1">
                        <a:latin typeface="Cambria Math" panose="02040503050406030204" pitchFamily="18" charset="0"/>
                        <a:ea typeface="Cambria Math" panose="02040503050406030204" pitchFamily="18" charset="0"/>
                      </a:rPr>
                      <m:t>=</m:t>
                    </m:r>
                  </m:oMath>
                </a14:m>
                <a:r>
                  <a:rPr lang="en-US" sz="1600" b="1"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b="0" i="1" smtClean="0">
                            <a:latin typeface="Cambria Math" panose="02040503050406030204" pitchFamily="18" charset="0"/>
                            <a:ea typeface="Cambria Math" panose="02040503050406030204" pitchFamily="18" charset="0"/>
                          </a:rPr>
                          <m:t>2</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endParaRPr lang="en-US" sz="1600" b="1" dirty="0">
                  <a:ea typeface="Cambria Math" panose="02040503050406030204" pitchFamily="18" charset="0"/>
                </a:endParaRPr>
              </a:p>
              <a:p>
                <a:pPr marL="0" indent="0" algn="ctr">
                  <a:buNone/>
                </a:pPr>
                <a14:m>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𝑡h𝑖𝑠</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𝑔𝑖𝑣𝑒𝑠</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𝐴𝐴</m:t>
                        </m:r>
                      </m:e>
                      <m:sup>
                        <m:r>
                          <a:rPr lang="en-US" sz="1600" b="0" i="1" smtClean="0">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oMath>
                </a14:m>
                <a:r>
                  <a:rPr lang="en-US" sz="1600" b="1" dirty="0">
                    <a:ea typeface="Cambria Math" panose="02040503050406030204" pitchFamily="18" charset="0"/>
                  </a:rPr>
                  <a:t> </a:t>
                </a:r>
                <a:r>
                  <a:rPr lang="en-US" sz="1600" dirty="0">
                    <a:ea typeface="Cambria Math" panose="02040503050406030204" pitchFamily="18" charset="0"/>
                  </a:rPr>
                  <a:t>or</a:t>
                </a:r>
              </a:p>
              <a:p>
                <a:pPr marL="0" indent="0" algn="ctr">
                  <a:buNone/>
                </a:pPr>
                <a14:m>
                  <m:oMath xmlns:m="http://schemas.openxmlformats.org/officeDocument/2006/math">
                    <m:sSup>
                      <m:sSupPr>
                        <m:ctrlPr>
                          <a:rPr lang="en-US" sz="1600" b="0" i="1" smtClean="0">
                            <a:solidFill>
                              <a:schemeClr val="accent1"/>
                            </a:solidFill>
                            <a:latin typeface="Cambria Math" panose="02040503050406030204" pitchFamily="18" charset="0"/>
                            <a:ea typeface="Cambria Math" panose="02040503050406030204" pitchFamily="18" charset="0"/>
                          </a:rPr>
                        </m:ctrlPr>
                      </m:sSupPr>
                      <m:e>
                        <m:r>
                          <a:rPr lang="en-US" sz="1600" b="0" i="1" smtClean="0">
                            <a:solidFill>
                              <a:schemeClr val="accent1"/>
                            </a:solidFill>
                            <a:latin typeface="Cambria Math" panose="02040503050406030204" pitchFamily="18" charset="0"/>
                            <a:ea typeface="Cambria Math" panose="02040503050406030204" pitchFamily="18" charset="0"/>
                          </a:rPr>
                          <m:t>𝐴𝐴</m:t>
                        </m:r>
                      </m:e>
                      <m:sup>
                        <m:r>
                          <a:rPr lang="en-US" sz="1600" b="0" i="1" smtClean="0">
                            <a:solidFill>
                              <a:schemeClr val="accent1"/>
                            </a:solidFill>
                            <a:latin typeface="Cambria Math" panose="02040503050406030204" pitchFamily="18" charset="0"/>
                            <a:ea typeface="Cambria Math" panose="02040503050406030204" pitchFamily="18" charset="0"/>
                          </a:rPr>
                          <m:t>𝑇</m:t>
                        </m:r>
                      </m:sup>
                    </m:sSup>
                    <m:r>
                      <a:rPr lang="en-US" sz="1600" b="0" i="1" smtClean="0">
                        <a:solidFill>
                          <a:schemeClr val="accent1"/>
                        </a:solidFill>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 </a:t>
                </a:r>
                <a14:m>
                  <m:oMath xmlns:m="http://schemas.openxmlformats.org/officeDocument/2006/math">
                    <m:r>
                      <a:rPr lang="en-US" sz="1600" i="1">
                        <a:latin typeface="Cambria Math" panose="02040503050406030204" pitchFamily="18" charset="0"/>
                        <a:ea typeface="Cambria Math" panose="02040503050406030204" pitchFamily="18" charset="0"/>
                      </a:rPr>
                      <m:t>𝑈</m:t>
                    </m:r>
                  </m:oMath>
                </a14:m>
                <a:r>
                  <a:rPr lang="en-US" sz="1600" dirty="0">
                    <a:ea typeface="Cambria Math" panose="02040503050406030204" pitchFamily="18" charset="0"/>
                  </a:rPr>
                  <a:t> </a:t>
                </a:r>
                <a14:m>
                  <m:oMath xmlns:m="http://schemas.openxmlformats.org/officeDocument/2006/math">
                    <m:r>
                      <a:rPr lang="en-US" sz="160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oMath>
                </a14:m>
                <a:r>
                  <a:rPr lang="en-US" sz="1600" dirty="0">
                    <a:ea typeface="Cambria Math" panose="02040503050406030204" pitchFamily="18" charset="0"/>
                  </a:rPr>
                  <a:t>) = </a:t>
                </a:r>
                <a:r>
                  <a:rPr lang="en-US" sz="1600" dirty="0">
                    <a:solidFill>
                      <a:schemeClr val="accent1"/>
                    </a:solidFill>
                    <a:ea typeface="Cambria Math" panose="02040503050406030204" pitchFamily="18" charset="0"/>
                  </a:rPr>
                  <a:t>U</a:t>
                </a:r>
                <a14:m>
                  <m:oMath xmlns:m="http://schemas.openxmlformats.org/officeDocument/2006/math">
                    <m:r>
                      <a:rPr lang="el-GR" sz="1600" b="0" i="1">
                        <a:solidFill>
                          <a:schemeClr val="accent1"/>
                        </a:solidFill>
                        <a:latin typeface="Cambria Math" panose="02040503050406030204" pitchFamily="18" charset="0"/>
                        <a:ea typeface="Cambria Math" panose="02040503050406030204" pitchFamily="18" charset="0"/>
                      </a:rPr>
                      <m:t>𝛬</m:t>
                    </m:r>
                    <m:r>
                      <a:rPr lang="en-US" sz="1600" b="0" i="1" smtClean="0">
                        <a:solidFill>
                          <a:schemeClr val="accent1"/>
                        </a:solidFill>
                        <a:latin typeface="Cambria Math" panose="02040503050406030204" pitchFamily="18" charset="0"/>
                        <a:ea typeface="Cambria Math" panose="02040503050406030204" pitchFamily="18" charset="0"/>
                      </a:rPr>
                      <m:t> </m:t>
                    </m:r>
                  </m:oMath>
                </a14:m>
                <a:endParaRPr lang="en-US" sz="1600" b="0" i="1" dirty="0">
                  <a:solidFill>
                    <a:schemeClr val="accent1"/>
                  </a:solidFill>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 </m:t>
                    </m:r>
                    <m:r>
                      <a:rPr lang="en-US" sz="1600" b="0" i="1" smtClean="0">
                        <a:solidFill>
                          <a:schemeClr val="tx1"/>
                        </a:solidFill>
                        <a:latin typeface="Cambria Math" panose="02040503050406030204" pitchFamily="18" charset="0"/>
                        <a:ea typeface="Cambria Math" panose="02040503050406030204" pitchFamily="18" charset="0"/>
                      </a:rPr>
                      <m:t>𝑢𝑠𝑖𝑛𝑔</m:t>
                    </m:r>
                    <m:r>
                      <a:rPr lang="en-US" sz="1600" b="0" i="1" smtClean="0">
                        <a:solidFill>
                          <a:schemeClr val="tx1"/>
                        </a:solidFill>
                        <a:latin typeface="Cambria Math" panose="02040503050406030204" pitchFamily="18" charset="0"/>
                        <a:ea typeface="Cambria Math" panose="02040503050406030204" pitchFamily="18" charset="0"/>
                      </a:rPr>
                      <m:t> </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𝑈</m:t>
                        </m:r>
                      </m:e>
                      <m:sup>
                        <m:r>
                          <a:rPr lang="en-US" sz="1600" i="1">
                            <a:latin typeface="Cambria Math" panose="02040503050406030204" pitchFamily="18" charset="0"/>
                            <a:ea typeface="Cambria Math" panose="02040503050406030204" pitchFamily="18" charset="0"/>
                          </a:rPr>
                          <m:t>𝑇</m:t>
                        </m:r>
                      </m:sup>
                    </m:sSup>
                    <m:r>
                      <a:rPr lang="en-US" sz="1600" b="0" i="1" smtClean="0">
                        <a:latin typeface="Cambria Math" panose="02040503050406030204" pitchFamily="18" charset="0"/>
                        <a:ea typeface="Cambria Math" panose="02040503050406030204" pitchFamily="18" charset="0"/>
                      </a:rPr>
                      <m:t>𝑈</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m:t>
                    </m:r>
                    <m:r>
                      <a:rPr lang="en-US" sz="1600" b="0" i="1" smtClean="0">
                        <a:latin typeface="Cambria Math" panose="02040503050406030204" pitchFamily="18" charset="0"/>
                        <a:ea typeface="Cambria Math" panose="02040503050406030204" pitchFamily="18" charset="0"/>
                      </a:rPr>
                      <m:t>, </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𝑆</m:t>
                        </m:r>
                      </m:e>
                      <m:sup>
                        <m:r>
                          <a:rPr lang="en-US" sz="1600" i="1">
                            <a:latin typeface="Cambria Math" panose="02040503050406030204" pitchFamily="18" charset="0"/>
                            <a:ea typeface="Cambria Math" panose="02040503050406030204" pitchFamily="18" charset="0"/>
                          </a:rPr>
                          <m:t>2</m:t>
                        </m:r>
                      </m:sup>
                    </m:sSup>
                  </m:oMath>
                </a14:m>
                <a:r>
                  <a:rPr lang="en-US" sz="1600" dirty="0">
                    <a:solidFill>
                      <a:schemeClr val="tx1"/>
                    </a:solidFill>
                    <a:ea typeface="Cambria Math" panose="02040503050406030204" pitchFamily="18" charset="0"/>
                  </a:rPr>
                  <a:t> = </a:t>
                </a:r>
                <a14:m>
                  <m:oMath xmlns:m="http://schemas.openxmlformats.org/officeDocument/2006/math">
                    <m:r>
                      <a:rPr lang="el-GR" sz="1600" i="1">
                        <a:latin typeface="Cambria Math" panose="02040503050406030204" pitchFamily="18" charset="0"/>
                        <a:ea typeface="Cambria Math" panose="02040503050406030204" pitchFamily="18" charset="0"/>
                      </a:rPr>
                      <m:t>𝛬</m:t>
                    </m:r>
                  </m:oMath>
                </a14:m>
                <a:r>
                  <a:rPr lang="en-US" sz="1600" dirty="0">
                    <a:solidFill>
                      <a:schemeClr val="tx1"/>
                    </a:solidFill>
                    <a:ea typeface="Cambria Math" panose="02040503050406030204" pitchFamily="18" charset="0"/>
                  </a:rPr>
                  <a:t>)</a:t>
                </a:r>
              </a:p>
              <a:p>
                <a:pPr marL="0" indent="0" algn="ctr">
                  <a:buNone/>
                </a:pPr>
                <a:r>
                  <a:rPr lang="en-US" sz="1600" dirty="0">
                    <a:solidFill>
                      <a:schemeClr val="tx1"/>
                    </a:solidFill>
                  </a:rPr>
                  <a:t>Similarly, </a:t>
                </a:r>
                <a14:m>
                  <m:oMath xmlns:m="http://schemas.openxmlformats.org/officeDocument/2006/math">
                    <m:sSup>
                      <m:sSupPr>
                        <m:ctrlPr>
                          <a:rPr lang="en-US" sz="1600" i="1" smtClean="0">
                            <a:solidFill>
                              <a:srgbClr val="8AA2C7"/>
                            </a:solidFill>
                            <a:latin typeface="Cambria Math" panose="02040503050406030204" pitchFamily="18" charset="0"/>
                          </a:rPr>
                        </m:ctrlPr>
                      </m:sSupPr>
                      <m:e>
                        <m:r>
                          <a:rPr lang="en-US" sz="1600" b="0" i="1">
                            <a:solidFill>
                              <a:srgbClr val="8AA2C7"/>
                            </a:solidFill>
                            <a:latin typeface="Cambria Math" panose="02040503050406030204" pitchFamily="18" charset="0"/>
                          </a:rPr>
                          <m:t>𝐴</m:t>
                        </m:r>
                      </m:e>
                      <m:sup>
                        <m:r>
                          <a:rPr lang="en-US" sz="1600" b="0" i="1">
                            <a:solidFill>
                              <a:srgbClr val="8AA2C7"/>
                            </a:solidFill>
                            <a:latin typeface="Cambria Math" panose="02040503050406030204" pitchFamily="18" charset="0"/>
                          </a:rPr>
                          <m:t>𝑇</m:t>
                        </m:r>
                      </m:sup>
                    </m:sSup>
                    <m:r>
                      <a:rPr lang="en-US" sz="1600" b="0" i="1">
                        <a:solidFill>
                          <a:srgbClr val="8AA2C7"/>
                        </a:solidFill>
                        <a:latin typeface="Cambria Math" panose="02040503050406030204" pitchFamily="18" charset="0"/>
                      </a:rPr>
                      <m:t>𝐴</m:t>
                    </m:r>
                    <m:r>
                      <a:rPr lang="en-US" sz="1600" b="0" i="1" smtClean="0">
                        <a:solidFill>
                          <a:srgbClr val="8AA2C7"/>
                        </a:solidFill>
                        <a:latin typeface="Cambria Math" panose="02040503050406030204" pitchFamily="18" charset="0"/>
                      </a:rPr>
                      <m:t> </m:t>
                    </m:r>
                    <m:r>
                      <a:rPr lang="en-US" sz="1600" b="0" i="1" smtClean="0">
                        <a:solidFill>
                          <a:srgbClr val="8AA2C7"/>
                        </a:solidFill>
                        <a:latin typeface="Cambria Math" panose="02040503050406030204" pitchFamily="18" charset="0"/>
                      </a:rPr>
                      <m:t>𝑉</m:t>
                    </m:r>
                    <m:r>
                      <a:rPr lang="en-US" sz="1600" b="0" i="0" smtClean="0">
                        <a:solidFill>
                          <a:srgbClr val="8AA2C7"/>
                        </a:solidFill>
                        <a:latin typeface="Cambria Math" panose="02040503050406030204" pitchFamily="18" charset="0"/>
                      </a:rPr>
                      <m:t> </m:t>
                    </m:r>
                  </m:oMath>
                </a14:m>
                <a:r>
                  <a:rPr lang="en-US" sz="1600" dirty="0">
                    <a:solidFill>
                      <a:srgbClr val="8AA2C7"/>
                    </a:solidFill>
                    <a:ea typeface="Cambria Math" panose="02040503050406030204" pitchFamily="18" charset="0"/>
                  </a:rPr>
                  <a:t>= </a:t>
                </a:r>
                <a14:m>
                  <m:oMath xmlns:m="http://schemas.openxmlformats.org/officeDocument/2006/math">
                    <m:r>
                      <a:rPr lang="en-US" sz="1600" b="0" i="1" smtClean="0">
                        <a:solidFill>
                          <a:srgbClr val="8AA2C7"/>
                        </a:solidFill>
                        <a:latin typeface="Cambria Math" panose="02040503050406030204" pitchFamily="18" charset="0"/>
                      </a:rPr>
                      <m:t>𝑉</m:t>
                    </m:r>
                    <m:r>
                      <a:rPr lang="el-GR" sz="1600" b="0" i="1">
                        <a:solidFill>
                          <a:srgbClr val="8AA2C7"/>
                        </a:solidFill>
                        <a:latin typeface="Cambria Math" panose="02040503050406030204" pitchFamily="18" charset="0"/>
                        <a:ea typeface="Cambria Math" panose="02040503050406030204" pitchFamily="18" charset="0"/>
                      </a:rPr>
                      <m:t>𝛬</m:t>
                    </m:r>
                  </m:oMath>
                </a14:m>
                <a:r>
                  <a:rPr lang="en-US" sz="1600" dirty="0">
                    <a:solidFill>
                      <a:srgbClr val="8AA2C7"/>
                    </a:solidFill>
                    <a:ea typeface="Cambria Math" panose="02040503050406030204" pitchFamily="18" charset="0"/>
                  </a:rPr>
                  <a:t> </a:t>
                </a:r>
                <a:r>
                  <a:rPr lang="en-US" sz="1600" dirty="0">
                    <a:solidFill>
                      <a:schemeClr val="tx1"/>
                    </a:solidFill>
                    <a:ea typeface="Cambria Math" panose="02040503050406030204" pitchFamily="18" charset="0"/>
                  </a:rPr>
                  <a:t>can be proved.</a:t>
                </a:r>
              </a:p>
              <a:p>
                <a:pPr marL="0" indent="0" algn="ctr">
                  <a:buNone/>
                </a:pPr>
                <a:endParaRPr lang="en-US" sz="1600" dirty="0">
                  <a:solidFill>
                    <a:schemeClr val="tx1"/>
                  </a:solidFill>
                  <a:ea typeface="Cambria Math" panose="02040503050406030204" pitchFamily="18" charset="0"/>
                </a:endParaRPr>
              </a:p>
              <a:p>
                <a:pPr marL="0" indent="0" algn="ctr">
                  <a:buNone/>
                </a:pPr>
                <a:endParaRPr lang="en-US" sz="1600" b="1" dirty="0">
                  <a:ea typeface="Cambria Math" panose="02040503050406030204" pitchFamily="18" charset="0"/>
                </a:endParaRPr>
              </a:p>
              <a:p>
                <a:pPr marL="0" indent="0" algn="ctr">
                  <a:buNone/>
                </a:pPr>
                <a:endParaRPr lang="en-US" sz="1600" dirty="0"/>
              </a:p>
              <a:p>
                <a:pPr marL="0" indent="0">
                  <a:buFont typeface="Arial" panose="020B0604020202020204" pitchFamily="34" charset="0"/>
                  <a:buNone/>
                </a:pPr>
                <a:endParaRPr lang="en-IN" sz="1600" dirty="0"/>
              </a:p>
            </p:txBody>
          </p:sp>
        </mc:Choice>
        <mc:Fallback xmlns="">
          <p:sp>
            <p:nvSpPr>
              <p:cNvPr id="9" name="Content Placeholder 2">
                <a:extLst>
                  <a:ext uri="{FF2B5EF4-FFF2-40B4-BE49-F238E27FC236}">
                    <a16:creationId xmlns:a16="http://schemas.microsoft.com/office/drawing/2014/main" id="{CEAD3FEC-6F6E-AE38-A9B6-4ECB1C7944A3}"/>
                  </a:ext>
                </a:extLst>
              </p:cNvPr>
              <p:cNvSpPr txBox="1">
                <a:spLocks noRot="1" noChangeAspect="1" noMove="1" noResize="1" noEditPoints="1" noAdjustHandles="1" noChangeArrowheads="1" noChangeShapeType="1" noTextEdit="1"/>
              </p:cNvSpPr>
              <p:nvPr/>
            </p:nvSpPr>
            <p:spPr>
              <a:xfrm>
                <a:off x="150803" y="683279"/>
                <a:ext cx="5040033" cy="5818910"/>
              </a:xfrm>
              <a:prstGeom prst="rect">
                <a:avLst/>
              </a:prstGeom>
              <a:blipFill>
                <a:blip r:embed="rId2"/>
                <a:stretch>
                  <a:fillRect l="-726" t="-733"/>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xmlns="" id="{79713D6E-795C-9166-8D9A-CF8CDC5E077A}"/>
              </a:ext>
            </a:extLst>
          </p:cNvPr>
          <p:cNvSpPr txBox="1"/>
          <p:nvPr/>
        </p:nvSpPr>
        <p:spPr>
          <a:xfrm>
            <a:off x="1542472" y="6596390"/>
            <a:ext cx="7915564" cy="261610"/>
          </a:xfrm>
          <a:prstGeom prst="rect">
            <a:avLst/>
          </a:prstGeom>
          <a:noFill/>
        </p:spPr>
        <p:txBody>
          <a:bodyPr wrap="square">
            <a:spAutoFit/>
          </a:bodyPr>
          <a:lstStyle>
            <a:defPPr>
              <a:defRPr lang="en-US"/>
            </a:defPPr>
            <a:lvl1pPr>
              <a:defRPr sz="1100" b="0" i="0" u="sng">
                <a:effectLst/>
                <a:latin typeface="sohne"/>
              </a:defRPr>
            </a:lvl1pPr>
          </a:lstStyle>
          <a:p>
            <a:r>
              <a:rPr lang="en-IN" dirty="0"/>
              <a:t>Special Matrix properties : https://jonathan-hui.medium.com/machine-learning-linear-algebra-special-matrices-c750cd742dfe</a:t>
            </a:r>
          </a:p>
        </p:txBody>
      </p:sp>
      <p:pic>
        <p:nvPicPr>
          <p:cNvPr id="30" name="Picture 29">
            <a:extLst>
              <a:ext uri="{FF2B5EF4-FFF2-40B4-BE49-F238E27FC236}">
                <a16:creationId xmlns:a16="http://schemas.microsoft.com/office/drawing/2014/main" xmlns="" id="{D4CFDC89-9E3C-3542-4CBE-F765C0D6CAF8}"/>
              </a:ext>
            </a:extLst>
          </p:cNvPr>
          <p:cNvPicPr>
            <a:picLocks noChangeAspect="1"/>
          </p:cNvPicPr>
          <p:nvPr/>
        </p:nvPicPr>
        <p:blipFill>
          <a:blip r:embed="rId3"/>
          <a:stretch>
            <a:fillRect/>
          </a:stretch>
        </p:blipFill>
        <p:spPr>
          <a:xfrm>
            <a:off x="9609714" y="5073439"/>
            <a:ext cx="1266825" cy="1428750"/>
          </a:xfrm>
          <a:prstGeom prst="rect">
            <a:avLst/>
          </a:prstGeom>
        </p:spPr>
      </p:pic>
      <p:pic>
        <p:nvPicPr>
          <p:cNvPr id="35" name="Picture 34">
            <a:extLst>
              <a:ext uri="{FF2B5EF4-FFF2-40B4-BE49-F238E27FC236}">
                <a16:creationId xmlns:a16="http://schemas.microsoft.com/office/drawing/2014/main" xmlns="" id="{C3960418-A7C2-E034-C7E4-94F330D957EA}"/>
              </a:ext>
            </a:extLst>
          </p:cNvPr>
          <p:cNvPicPr>
            <a:picLocks noChangeAspect="1"/>
          </p:cNvPicPr>
          <p:nvPr/>
        </p:nvPicPr>
        <p:blipFill>
          <a:blip r:embed="rId4"/>
          <a:stretch>
            <a:fillRect/>
          </a:stretch>
        </p:blipFill>
        <p:spPr>
          <a:xfrm>
            <a:off x="5771292" y="1216567"/>
            <a:ext cx="5686273" cy="3577105"/>
          </a:xfrm>
          <a:prstGeom prst="rect">
            <a:avLst/>
          </a:prstGeom>
        </p:spPr>
      </p:pic>
      <p:sp>
        <p:nvSpPr>
          <p:cNvPr id="3" name="Date Placeholder 2"/>
          <p:cNvSpPr>
            <a:spLocks noGrp="1"/>
          </p:cNvSpPr>
          <p:nvPr>
            <p:ph type="dt" sz="half" idx="10"/>
          </p:nvPr>
        </p:nvSpPr>
        <p:spPr/>
        <p:txBody>
          <a:bodyPr/>
          <a:lstStyle/>
          <a:p>
            <a:fld id="{E98B06E8-EABF-47CA-A755-C83465DCA7BD}"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56845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E74E3F-0F25-2FBE-2E59-3C0F6843448C}"/>
              </a:ext>
            </a:extLst>
          </p:cNvPr>
          <p:cNvSpPr>
            <a:spLocks noGrp="1"/>
          </p:cNvSpPr>
          <p:nvPr>
            <p:ph type="title"/>
          </p:nvPr>
        </p:nvSpPr>
        <p:spPr/>
        <p:txBody>
          <a:bodyPr/>
          <a:lstStyle/>
          <a:p>
            <a:r>
              <a:rPr lang="en-US" dirty="0"/>
              <a:t>SVD : Geometric interpretation</a:t>
            </a:r>
            <a:endParaRPr lang="en-IN" dirty="0"/>
          </a:p>
        </p:txBody>
      </p:sp>
      <p:pic>
        <p:nvPicPr>
          <p:cNvPr id="5" name="Picture 4">
            <a:extLst>
              <a:ext uri="{FF2B5EF4-FFF2-40B4-BE49-F238E27FC236}">
                <a16:creationId xmlns:a16="http://schemas.microsoft.com/office/drawing/2014/main" xmlns="" id="{032124BA-0F65-B81F-0F5E-AA1D65138BBB}"/>
              </a:ext>
            </a:extLst>
          </p:cNvPr>
          <p:cNvPicPr>
            <a:picLocks noChangeAspect="1"/>
          </p:cNvPicPr>
          <p:nvPr/>
        </p:nvPicPr>
        <p:blipFill>
          <a:blip r:embed="rId2"/>
          <a:stretch>
            <a:fillRect/>
          </a:stretch>
        </p:blipFill>
        <p:spPr>
          <a:xfrm>
            <a:off x="440171" y="1125104"/>
            <a:ext cx="9353550" cy="3314700"/>
          </a:xfrm>
          <a:prstGeom prst="rect">
            <a:avLst/>
          </a:prstGeom>
        </p:spPr>
      </p:pic>
      <p:sp>
        <p:nvSpPr>
          <p:cNvPr id="3" name="Date Placeholder 2"/>
          <p:cNvSpPr>
            <a:spLocks noGrp="1"/>
          </p:cNvSpPr>
          <p:nvPr>
            <p:ph type="dt" sz="half" idx="10"/>
          </p:nvPr>
        </p:nvSpPr>
        <p:spPr/>
        <p:txBody>
          <a:bodyPr/>
          <a:lstStyle/>
          <a:p>
            <a:fld id="{B5610F7B-7B17-408B-8636-A29DFCCF8E89}" type="datetime1">
              <a:rPr lang="en-IN" smtClean="0"/>
              <a:t>11-02-2025</a:t>
            </a:fld>
            <a:endParaRPr lang="en-IN"/>
          </a:p>
        </p:txBody>
      </p:sp>
      <p:sp>
        <p:nvSpPr>
          <p:cNvPr id="4" name="Footer Placeholder 3"/>
          <p:cNvSpPr>
            <a:spLocks noGrp="1"/>
          </p:cNvSpPr>
          <p:nvPr>
            <p:ph type="ftr" sz="quarter" idx="11"/>
          </p:nvPr>
        </p:nvSpPr>
        <p:spPr/>
        <p:txBody>
          <a:bodyPr/>
          <a:lstStyle/>
          <a:p>
            <a:r>
              <a:rPr lang="en-US" smtClean="0"/>
              <a:t>Dr Gargi</a:t>
            </a:r>
            <a:endParaRPr lang="en-IN" dirty="0"/>
          </a:p>
        </p:txBody>
      </p:sp>
    </p:spTree>
    <p:extLst>
      <p:ext uri="{BB962C8B-B14F-4D97-AF65-F5344CB8AC3E}">
        <p14:creationId xmlns:p14="http://schemas.microsoft.com/office/powerpoint/2010/main" val="1345632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8407</TotalTime>
  <Words>1521</Words>
  <Application>Microsoft Office PowerPoint</Application>
  <PresentationFormat>Widescreen</PresentationFormat>
  <Paragraphs>377</Paragraphs>
  <Slides>31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MS PGothic</vt:lpstr>
      <vt:lpstr>Arial</vt:lpstr>
      <vt:lpstr>Calibri</vt:lpstr>
      <vt:lpstr>Calibri Light</vt:lpstr>
      <vt:lpstr>Cambria Math</vt:lpstr>
      <vt:lpstr>sohne</vt:lpstr>
      <vt:lpstr>Source Sans Pro</vt:lpstr>
      <vt:lpstr>source-serif-pro</vt:lpstr>
      <vt:lpstr>YouTube Sans</vt:lpstr>
      <vt:lpstr>Office Theme</vt:lpstr>
      <vt:lpstr>Chart</vt:lpstr>
      <vt:lpstr>Dimensionality Reduction</vt:lpstr>
      <vt:lpstr>Outline – Dimensionality Reduction</vt:lpstr>
      <vt:lpstr>Dimensionality Reduction – Focus on extraction rather than selection</vt:lpstr>
      <vt:lpstr>Recap: Variance, Covariance, Correlation</vt:lpstr>
      <vt:lpstr>Recap: eigen vectors and values</vt:lpstr>
      <vt:lpstr>Eigen decomposition</vt:lpstr>
      <vt:lpstr>Singular Value Decomposition : A = USVT : What is SVD?</vt:lpstr>
      <vt:lpstr>Singular Value Decomposition : A = USVT : How it is derived?</vt:lpstr>
      <vt:lpstr>SVD : Geometric interpretation</vt:lpstr>
      <vt:lpstr>SVD – How we can use it?</vt:lpstr>
      <vt:lpstr>Principal Component Analysis (PCA) - Introduction</vt:lpstr>
      <vt:lpstr>PCA - Process</vt:lpstr>
      <vt:lpstr>PCA Interpretation</vt:lpstr>
      <vt:lpstr>PCA – Usage : Compression, Visualization </vt:lpstr>
      <vt:lpstr>Latent Discriminant Analysis (LDA) – Introduction, difference from PCA</vt:lpstr>
      <vt:lpstr>LDA – how does it work?</vt:lpstr>
      <vt:lpstr>LDA – How it is derived?</vt:lpstr>
      <vt:lpstr>LDA – How it is derived?</vt:lpstr>
      <vt:lpstr>LDA – How it is derived?</vt:lpstr>
      <vt:lpstr>LDA – How it is derived?</vt:lpstr>
      <vt:lpstr>LDA – How it is derived?</vt:lpstr>
      <vt:lpstr>Manifold Learning : Introduction</vt:lpstr>
      <vt:lpstr>t-SNE (t-Distributed Stochastic Neighbor Embedding) : Introduction</vt:lpstr>
      <vt:lpstr>t-SNE : Process (1/3)</vt:lpstr>
      <vt:lpstr>t-SNE : Process (2/3)</vt:lpstr>
      <vt:lpstr>t-SNE : Process (3/3)</vt:lpstr>
      <vt:lpstr>t-SNE – Objective function (1/2)</vt:lpstr>
      <vt:lpstr>t-SNE – Objective function (2/2)</vt:lpstr>
      <vt:lpstr>UMAP : Uniform Manifold Approximation and Projection</vt:lpstr>
      <vt:lpstr>UMAP v t-SNE</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dc:title>
  <dc:creator>Peeyush Singhal</dc:creator>
  <cp:lastModifiedBy>Microsoft account</cp:lastModifiedBy>
  <cp:revision>75</cp:revision>
  <dcterms:created xsi:type="dcterms:W3CDTF">2022-10-23T16:47:14Z</dcterms:created>
  <dcterms:modified xsi:type="dcterms:W3CDTF">2025-02-11T04:27:34Z</dcterms:modified>
</cp:coreProperties>
</file>